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 id="2147483756" r:id="rId2"/>
  </p:sldMasterIdLst>
  <p:notesMasterIdLst>
    <p:notesMasterId r:id="rId18"/>
  </p:notesMasterIdLst>
  <p:sldIdLst>
    <p:sldId id="498" r:id="rId3"/>
    <p:sldId id="303" r:id="rId4"/>
    <p:sldId id="304" r:id="rId5"/>
    <p:sldId id="497" r:id="rId6"/>
    <p:sldId id="281" r:id="rId7"/>
    <p:sldId id="306" r:id="rId8"/>
    <p:sldId id="276" r:id="rId9"/>
    <p:sldId id="492" r:id="rId10"/>
    <p:sldId id="494" r:id="rId11"/>
    <p:sldId id="300" r:id="rId12"/>
    <p:sldId id="496" r:id="rId13"/>
    <p:sldId id="280" r:id="rId14"/>
    <p:sldId id="282" r:id="rId15"/>
    <p:sldId id="493" r:id="rId16"/>
    <p:sldId id="4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47E02"/>
    <a:srgbClr val="7F0000"/>
    <a:srgbClr val="DAA7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0401"/>
  </p:normalViewPr>
  <p:slideViewPr>
    <p:cSldViewPr snapToGrid="0" snapToObjects="1">
      <p:cViewPr varScale="1">
        <p:scale>
          <a:sx n="68" d="100"/>
          <a:sy n="68" d="100"/>
        </p:scale>
        <p:origin x="96"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F3D5C5-F3F1-4D92-B170-76BF0E86835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8FF0005-EA9C-46D2-9E57-4D90F2CC7FED}">
      <dgm:prSet phldrT="[Text]"/>
      <dgm:spPr/>
      <dgm:t>
        <a:bodyPr/>
        <a:lstStyle/>
        <a:p>
          <a:r>
            <a:rPr lang="en-US" b="0" dirty="0" smtClean="0"/>
            <a:t>We know that</a:t>
          </a:r>
          <a:r>
            <a:rPr lang="en-US" dirty="0" smtClean="0"/>
            <a:t>:</a:t>
          </a:r>
          <a:endParaRPr lang="en-US" dirty="0"/>
        </a:p>
      </dgm:t>
    </dgm:pt>
    <dgm:pt modelId="{D31AE726-8A9D-492B-9338-B6C0E6C3961F}" type="parTrans" cxnId="{6621A5BB-016B-49BF-80B4-9DF6233A9DF1}">
      <dgm:prSet/>
      <dgm:spPr/>
      <dgm:t>
        <a:bodyPr/>
        <a:lstStyle/>
        <a:p>
          <a:endParaRPr lang="en-US"/>
        </a:p>
      </dgm:t>
    </dgm:pt>
    <dgm:pt modelId="{EA9821AF-9BCA-4C39-981D-A784CEB57EAB}" type="sibTrans" cxnId="{6621A5BB-016B-49BF-80B4-9DF6233A9DF1}">
      <dgm:prSet/>
      <dgm:spPr/>
      <dgm:t>
        <a:bodyPr/>
        <a:lstStyle/>
        <a:p>
          <a:endParaRPr lang="en-US"/>
        </a:p>
      </dgm:t>
    </dgm:pt>
    <dgm:pt modelId="{B26333F5-DCBB-42CB-899E-F24E12B5BC55}">
      <dgm:prSet custT="1"/>
      <dgm:spPr/>
      <dgm:t>
        <a:bodyPr/>
        <a:lstStyle/>
        <a:p>
          <a:r>
            <a:rPr lang="en-US" sz="2000" dirty="0" smtClean="0"/>
            <a:t>Child and family well-being improve when fathers are positively engaged in their children’s lives.</a:t>
          </a:r>
          <a:endParaRPr lang="en-US" sz="2000" dirty="0"/>
        </a:p>
      </dgm:t>
    </dgm:pt>
    <dgm:pt modelId="{3F4C82CD-7FD2-4C38-B9B9-EDADF1EC55FD}" type="parTrans" cxnId="{90BCB0B0-EF35-4A05-A14A-89CB82EB0877}">
      <dgm:prSet/>
      <dgm:spPr/>
      <dgm:t>
        <a:bodyPr/>
        <a:lstStyle/>
        <a:p>
          <a:endParaRPr lang="en-US"/>
        </a:p>
      </dgm:t>
    </dgm:pt>
    <dgm:pt modelId="{787D3B27-DE94-4A1F-8CA9-91DDC5263BFC}" type="sibTrans" cxnId="{90BCB0B0-EF35-4A05-A14A-89CB82EB0877}">
      <dgm:prSet/>
      <dgm:spPr/>
      <dgm:t>
        <a:bodyPr/>
        <a:lstStyle/>
        <a:p>
          <a:endParaRPr lang="en-US"/>
        </a:p>
      </dgm:t>
    </dgm:pt>
    <dgm:pt modelId="{8E5304FE-9371-4735-850F-29A8868C1285}">
      <dgm:prSet custT="1"/>
      <dgm:spPr/>
      <dgm:t>
        <a:bodyPr/>
        <a:lstStyle/>
        <a:p>
          <a:r>
            <a:rPr lang="en-US" sz="2000" dirty="0" smtClean="0"/>
            <a:t>Fathers play a unique and important role in children’s development.</a:t>
          </a:r>
        </a:p>
      </dgm:t>
    </dgm:pt>
    <dgm:pt modelId="{5DF332BA-FB02-4A08-BB7B-24220A52111F}" type="parTrans" cxnId="{8C4C7386-9AA6-461C-8BF0-CDEC32670388}">
      <dgm:prSet/>
      <dgm:spPr/>
      <dgm:t>
        <a:bodyPr/>
        <a:lstStyle/>
        <a:p>
          <a:endParaRPr lang="en-US"/>
        </a:p>
      </dgm:t>
    </dgm:pt>
    <dgm:pt modelId="{26E1F960-1A77-437A-92C1-3A13C77F7E91}" type="sibTrans" cxnId="{8C4C7386-9AA6-461C-8BF0-CDEC32670388}">
      <dgm:prSet/>
      <dgm:spPr/>
      <dgm:t>
        <a:bodyPr/>
        <a:lstStyle/>
        <a:p>
          <a:endParaRPr lang="en-US"/>
        </a:p>
      </dgm:t>
    </dgm:pt>
    <dgm:pt modelId="{22E60F40-758C-41B4-A298-B7CA5CFB80C3}">
      <dgm:prSet custT="1"/>
      <dgm:spPr/>
      <dgm:t>
        <a:bodyPr/>
        <a:lstStyle/>
        <a:p>
          <a:r>
            <a:rPr lang="en-US" sz="2000" dirty="0" smtClean="0"/>
            <a:t>Fathers should have support and resources to become the fathers they aspire to be.</a:t>
          </a:r>
        </a:p>
        <a:p>
          <a:endParaRPr lang="en-US" sz="1700" dirty="0" smtClean="0"/>
        </a:p>
      </dgm:t>
    </dgm:pt>
    <dgm:pt modelId="{6F57D249-2053-49DE-BDBA-94D7A4264916}" type="parTrans" cxnId="{CBE8AD4C-1CEA-4FE5-A97D-404984E10A65}">
      <dgm:prSet/>
      <dgm:spPr/>
      <dgm:t>
        <a:bodyPr/>
        <a:lstStyle/>
        <a:p>
          <a:endParaRPr lang="en-US"/>
        </a:p>
      </dgm:t>
    </dgm:pt>
    <dgm:pt modelId="{4EC0C80C-2BD9-40EF-842F-F698D34CE2B0}" type="sibTrans" cxnId="{CBE8AD4C-1CEA-4FE5-A97D-404984E10A65}">
      <dgm:prSet/>
      <dgm:spPr/>
      <dgm:t>
        <a:bodyPr/>
        <a:lstStyle/>
        <a:p>
          <a:endParaRPr lang="en-US"/>
        </a:p>
      </dgm:t>
    </dgm:pt>
    <dgm:pt modelId="{A57E7715-4140-4D51-9041-62BA68C25C42}" type="pres">
      <dgm:prSet presAssocID="{66F3D5C5-F3F1-4D92-B170-76BF0E86835E}" presName="vert0" presStyleCnt="0">
        <dgm:presLayoutVars>
          <dgm:dir/>
          <dgm:animOne val="branch"/>
          <dgm:animLvl val="lvl"/>
        </dgm:presLayoutVars>
      </dgm:prSet>
      <dgm:spPr/>
      <dgm:t>
        <a:bodyPr/>
        <a:lstStyle/>
        <a:p>
          <a:endParaRPr lang="en-US"/>
        </a:p>
      </dgm:t>
    </dgm:pt>
    <dgm:pt modelId="{61734D05-FC8E-431A-83B4-AF072BFC0C69}" type="pres">
      <dgm:prSet presAssocID="{08FF0005-EA9C-46D2-9E57-4D90F2CC7FED}" presName="thickLine" presStyleLbl="alignNode1" presStyleIdx="0" presStyleCnt="1"/>
      <dgm:spPr/>
      <dgm:t>
        <a:bodyPr/>
        <a:lstStyle/>
        <a:p>
          <a:endParaRPr lang="en-US"/>
        </a:p>
      </dgm:t>
    </dgm:pt>
    <dgm:pt modelId="{857B2547-1110-48AE-BB58-01A1DF55F63B}" type="pres">
      <dgm:prSet presAssocID="{08FF0005-EA9C-46D2-9E57-4D90F2CC7FED}" presName="horz1" presStyleCnt="0"/>
      <dgm:spPr/>
      <dgm:t>
        <a:bodyPr/>
        <a:lstStyle/>
        <a:p>
          <a:endParaRPr lang="en-US"/>
        </a:p>
      </dgm:t>
    </dgm:pt>
    <dgm:pt modelId="{4085B565-0F71-43EA-B66F-04E8B0C2A971}" type="pres">
      <dgm:prSet presAssocID="{08FF0005-EA9C-46D2-9E57-4D90F2CC7FED}" presName="tx1" presStyleLbl="revTx" presStyleIdx="0" presStyleCnt="4"/>
      <dgm:spPr/>
      <dgm:t>
        <a:bodyPr/>
        <a:lstStyle/>
        <a:p>
          <a:endParaRPr lang="en-US"/>
        </a:p>
      </dgm:t>
    </dgm:pt>
    <dgm:pt modelId="{99E4AF9C-6671-4FC9-A1C5-F827504E2430}" type="pres">
      <dgm:prSet presAssocID="{08FF0005-EA9C-46D2-9E57-4D90F2CC7FED}" presName="vert1" presStyleCnt="0"/>
      <dgm:spPr/>
      <dgm:t>
        <a:bodyPr/>
        <a:lstStyle/>
        <a:p>
          <a:endParaRPr lang="en-US"/>
        </a:p>
      </dgm:t>
    </dgm:pt>
    <dgm:pt modelId="{BCED1E84-75CA-4437-9C15-EDB256145C12}" type="pres">
      <dgm:prSet presAssocID="{B26333F5-DCBB-42CB-899E-F24E12B5BC55}" presName="vertSpace2a" presStyleCnt="0"/>
      <dgm:spPr/>
      <dgm:t>
        <a:bodyPr/>
        <a:lstStyle/>
        <a:p>
          <a:endParaRPr lang="en-US"/>
        </a:p>
      </dgm:t>
    </dgm:pt>
    <dgm:pt modelId="{D23595D5-16D4-4E52-9407-F646DFB647D4}" type="pres">
      <dgm:prSet presAssocID="{B26333F5-DCBB-42CB-899E-F24E12B5BC55}" presName="horz2" presStyleCnt="0"/>
      <dgm:spPr/>
      <dgm:t>
        <a:bodyPr/>
        <a:lstStyle/>
        <a:p>
          <a:endParaRPr lang="en-US"/>
        </a:p>
      </dgm:t>
    </dgm:pt>
    <dgm:pt modelId="{ADE722B9-1A33-4A0C-B091-9F35BC45B1D3}" type="pres">
      <dgm:prSet presAssocID="{B26333F5-DCBB-42CB-899E-F24E12B5BC55}" presName="horzSpace2" presStyleCnt="0"/>
      <dgm:spPr/>
      <dgm:t>
        <a:bodyPr/>
        <a:lstStyle/>
        <a:p>
          <a:endParaRPr lang="en-US"/>
        </a:p>
      </dgm:t>
    </dgm:pt>
    <dgm:pt modelId="{1E5919E5-B659-4036-AD06-E575241F8AE8}" type="pres">
      <dgm:prSet presAssocID="{B26333F5-DCBB-42CB-899E-F24E12B5BC55}" presName="tx2" presStyleLbl="revTx" presStyleIdx="1" presStyleCnt="4"/>
      <dgm:spPr/>
      <dgm:t>
        <a:bodyPr/>
        <a:lstStyle/>
        <a:p>
          <a:endParaRPr lang="en-US"/>
        </a:p>
      </dgm:t>
    </dgm:pt>
    <dgm:pt modelId="{3415DBC9-40F4-4ED4-81B0-B1864927FEC9}" type="pres">
      <dgm:prSet presAssocID="{B26333F5-DCBB-42CB-899E-F24E12B5BC55}" presName="vert2" presStyleCnt="0"/>
      <dgm:spPr/>
      <dgm:t>
        <a:bodyPr/>
        <a:lstStyle/>
        <a:p>
          <a:endParaRPr lang="en-US"/>
        </a:p>
      </dgm:t>
    </dgm:pt>
    <dgm:pt modelId="{2FED3D76-42A4-4B32-871F-ECBDF95E5F21}" type="pres">
      <dgm:prSet presAssocID="{B26333F5-DCBB-42CB-899E-F24E12B5BC55}" presName="thinLine2b" presStyleLbl="callout" presStyleIdx="0" presStyleCnt="3"/>
      <dgm:spPr/>
      <dgm:t>
        <a:bodyPr/>
        <a:lstStyle/>
        <a:p>
          <a:endParaRPr lang="en-US"/>
        </a:p>
      </dgm:t>
    </dgm:pt>
    <dgm:pt modelId="{662974AC-9FAE-4206-A7E9-47E8A6D716D6}" type="pres">
      <dgm:prSet presAssocID="{B26333F5-DCBB-42CB-899E-F24E12B5BC55}" presName="vertSpace2b" presStyleCnt="0"/>
      <dgm:spPr/>
      <dgm:t>
        <a:bodyPr/>
        <a:lstStyle/>
        <a:p>
          <a:endParaRPr lang="en-US"/>
        </a:p>
      </dgm:t>
    </dgm:pt>
    <dgm:pt modelId="{1ABCF8AC-32B3-4CF6-A4B5-FFA8582CF3B0}" type="pres">
      <dgm:prSet presAssocID="{8E5304FE-9371-4735-850F-29A8868C1285}" presName="horz2" presStyleCnt="0"/>
      <dgm:spPr/>
      <dgm:t>
        <a:bodyPr/>
        <a:lstStyle/>
        <a:p>
          <a:endParaRPr lang="en-US"/>
        </a:p>
      </dgm:t>
    </dgm:pt>
    <dgm:pt modelId="{4CC5F27E-BCB6-4537-A627-70380A06C4F9}" type="pres">
      <dgm:prSet presAssocID="{8E5304FE-9371-4735-850F-29A8868C1285}" presName="horzSpace2" presStyleCnt="0"/>
      <dgm:spPr/>
      <dgm:t>
        <a:bodyPr/>
        <a:lstStyle/>
        <a:p>
          <a:endParaRPr lang="en-US"/>
        </a:p>
      </dgm:t>
    </dgm:pt>
    <dgm:pt modelId="{5F605DA7-1E63-482F-819F-5F7380E35CD5}" type="pres">
      <dgm:prSet presAssocID="{8E5304FE-9371-4735-850F-29A8868C1285}" presName="tx2" presStyleLbl="revTx" presStyleIdx="2" presStyleCnt="4"/>
      <dgm:spPr/>
      <dgm:t>
        <a:bodyPr/>
        <a:lstStyle/>
        <a:p>
          <a:endParaRPr lang="en-US"/>
        </a:p>
      </dgm:t>
    </dgm:pt>
    <dgm:pt modelId="{A2349B20-2BE0-4C9B-8772-7AD6BE229CC6}" type="pres">
      <dgm:prSet presAssocID="{8E5304FE-9371-4735-850F-29A8868C1285}" presName="vert2" presStyleCnt="0"/>
      <dgm:spPr/>
      <dgm:t>
        <a:bodyPr/>
        <a:lstStyle/>
        <a:p>
          <a:endParaRPr lang="en-US"/>
        </a:p>
      </dgm:t>
    </dgm:pt>
    <dgm:pt modelId="{55BEFB58-FB84-4E01-A52B-8E6FEF72E289}" type="pres">
      <dgm:prSet presAssocID="{8E5304FE-9371-4735-850F-29A8868C1285}" presName="thinLine2b" presStyleLbl="callout" presStyleIdx="1" presStyleCnt="3"/>
      <dgm:spPr/>
      <dgm:t>
        <a:bodyPr/>
        <a:lstStyle/>
        <a:p>
          <a:endParaRPr lang="en-US"/>
        </a:p>
      </dgm:t>
    </dgm:pt>
    <dgm:pt modelId="{4E59890B-342C-4600-9F7E-B354B0E0FDB1}" type="pres">
      <dgm:prSet presAssocID="{8E5304FE-9371-4735-850F-29A8868C1285}" presName="vertSpace2b" presStyleCnt="0"/>
      <dgm:spPr/>
      <dgm:t>
        <a:bodyPr/>
        <a:lstStyle/>
        <a:p>
          <a:endParaRPr lang="en-US"/>
        </a:p>
      </dgm:t>
    </dgm:pt>
    <dgm:pt modelId="{9F6AEA50-D89F-471E-8959-7EABA5952492}" type="pres">
      <dgm:prSet presAssocID="{22E60F40-758C-41B4-A298-B7CA5CFB80C3}" presName="horz2" presStyleCnt="0"/>
      <dgm:spPr/>
      <dgm:t>
        <a:bodyPr/>
        <a:lstStyle/>
        <a:p>
          <a:endParaRPr lang="en-US"/>
        </a:p>
      </dgm:t>
    </dgm:pt>
    <dgm:pt modelId="{CD73F706-2256-4C83-B9DC-1E46B4476DFB}" type="pres">
      <dgm:prSet presAssocID="{22E60F40-758C-41B4-A298-B7CA5CFB80C3}" presName="horzSpace2" presStyleCnt="0"/>
      <dgm:spPr/>
      <dgm:t>
        <a:bodyPr/>
        <a:lstStyle/>
        <a:p>
          <a:endParaRPr lang="en-US"/>
        </a:p>
      </dgm:t>
    </dgm:pt>
    <dgm:pt modelId="{3558C418-23E4-4029-B646-06700D33F7BD}" type="pres">
      <dgm:prSet presAssocID="{22E60F40-758C-41B4-A298-B7CA5CFB80C3}" presName="tx2" presStyleLbl="revTx" presStyleIdx="3" presStyleCnt="4"/>
      <dgm:spPr/>
      <dgm:t>
        <a:bodyPr/>
        <a:lstStyle/>
        <a:p>
          <a:endParaRPr lang="en-US"/>
        </a:p>
      </dgm:t>
    </dgm:pt>
    <dgm:pt modelId="{DFE00F4A-57F7-43DF-B0AD-EA5FB86BABC1}" type="pres">
      <dgm:prSet presAssocID="{22E60F40-758C-41B4-A298-B7CA5CFB80C3}" presName="vert2" presStyleCnt="0"/>
      <dgm:spPr/>
      <dgm:t>
        <a:bodyPr/>
        <a:lstStyle/>
        <a:p>
          <a:endParaRPr lang="en-US"/>
        </a:p>
      </dgm:t>
    </dgm:pt>
    <dgm:pt modelId="{42298F0D-04C2-4F87-A8C4-7B02120EF93A}" type="pres">
      <dgm:prSet presAssocID="{22E60F40-758C-41B4-A298-B7CA5CFB80C3}" presName="thinLine2b" presStyleLbl="callout" presStyleIdx="2" presStyleCnt="3"/>
      <dgm:spPr/>
      <dgm:t>
        <a:bodyPr/>
        <a:lstStyle/>
        <a:p>
          <a:endParaRPr lang="en-US"/>
        </a:p>
      </dgm:t>
    </dgm:pt>
    <dgm:pt modelId="{269EFFA4-53FB-4F2C-97A4-1A2AF64E7EFF}" type="pres">
      <dgm:prSet presAssocID="{22E60F40-758C-41B4-A298-B7CA5CFB80C3}" presName="vertSpace2b" presStyleCnt="0"/>
      <dgm:spPr/>
      <dgm:t>
        <a:bodyPr/>
        <a:lstStyle/>
        <a:p>
          <a:endParaRPr lang="en-US"/>
        </a:p>
      </dgm:t>
    </dgm:pt>
  </dgm:ptLst>
  <dgm:cxnLst>
    <dgm:cxn modelId="{D7763316-96A5-4210-A73D-E07A2C38EAB7}" type="presOf" srcId="{22E60F40-758C-41B4-A298-B7CA5CFB80C3}" destId="{3558C418-23E4-4029-B646-06700D33F7BD}" srcOrd="0" destOrd="0" presId="urn:microsoft.com/office/officeart/2008/layout/LinedList"/>
    <dgm:cxn modelId="{CBE8AD4C-1CEA-4FE5-A97D-404984E10A65}" srcId="{08FF0005-EA9C-46D2-9E57-4D90F2CC7FED}" destId="{22E60F40-758C-41B4-A298-B7CA5CFB80C3}" srcOrd="2" destOrd="0" parTransId="{6F57D249-2053-49DE-BDBA-94D7A4264916}" sibTransId="{4EC0C80C-2BD9-40EF-842F-F698D34CE2B0}"/>
    <dgm:cxn modelId="{90BCB0B0-EF35-4A05-A14A-89CB82EB0877}" srcId="{08FF0005-EA9C-46D2-9E57-4D90F2CC7FED}" destId="{B26333F5-DCBB-42CB-899E-F24E12B5BC55}" srcOrd="0" destOrd="0" parTransId="{3F4C82CD-7FD2-4C38-B9B9-EDADF1EC55FD}" sibTransId="{787D3B27-DE94-4A1F-8CA9-91DDC5263BFC}"/>
    <dgm:cxn modelId="{A1BF7B18-7FB2-4214-96CD-756573F3C186}" type="presOf" srcId="{B26333F5-DCBB-42CB-899E-F24E12B5BC55}" destId="{1E5919E5-B659-4036-AD06-E575241F8AE8}" srcOrd="0" destOrd="0" presId="urn:microsoft.com/office/officeart/2008/layout/LinedList"/>
    <dgm:cxn modelId="{8A64FBA0-274C-4902-9FC9-7A761F148555}" type="presOf" srcId="{66F3D5C5-F3F1-4D92-B170-76BF0E86835E}" destId="{A57E7715-4140-4D51-9041-62BA68C25C42}" srcOrd="0" destOrd="0" presId="urn:microsoft.com/office/officeart/2008/layout/LinedList"/>
    <dgm:cxn modelId="{F3CC8258-8B0D-4D0F-A487-9DEE86EEB8F6}" type="presOf" srcId="{8E5304FE-9371-4735-850F-29A8868C1285}" destId="{5F605DA7-1E63-482F-819F-5F7380E35CD5}" srcOrd="0" destOrd="0" presId="urn:microsoft.com/office/officeart/2008/layout/LinedList"/>
    <dgm:cxn modelId="{6621A5BB-016B-49BF-80B4-9DF6233A9DF1}" srcId="{66F3D5C5-F3F1-4D92-B170-76BF0E86835E}" destId="{08FF0005-EA9C-46D2-9E57-4D90F2CC7FED}" srcOrd="0" destOrd="0" parTransId="{D31AE726-8A9D-492B-9338-B6C0E6C3961F}" sibTransId="{EA9821AF-9BCA-4C39-981D-A784CEB57EAB}"/>
    <dgm:cxn modelId="{8C4C7386-9AA6-461C-8BF0-CDEC32670388}" srcId="{08FF0005-EA9C-46D2-9E57-4D90F2CC7FED}" destId="{8E5304FE-9371-4735-850F-29A8868C1285}" srcOrd="1" destOrd="0" parTransId="{5DF332BA-FB02-4A08-BB7B-24220A52111F}" sibTransId="{26E1F960-1A77-437A-92C1-3A13C77F7E91}"/>
    <dgm:cxn modelId="{EC24D58F-6474-43B6-860B-0419B4249B23}" type="presOf" srcId="{08FF0005-EA9C-46D2-9E57-4D90F2CC7FED}" destId="{4085B565-0F71-43EA-B66F-04E8B0C2A971}" srcOrd="0" destOrd="0" presId="urn:microsoft.com/office/officeart/2008/layout/LinedList"/>
    <dgm:cxn modelId="{B82DC70D-ACD8-4E02-8BE1-2862EDF0E00F}" type="presParOf" srcId="{A57E7715-4140-4D51-9041-62BA68C25C42}" destId="{61734D05-FC8E-431A-83B4-AF072BFC0C69}" srcOrd="0" destOrd="0" presId="urn:microsoft.com/office/officeart/2008/layout/LinedList"/>
    <dgm:cxn modelId="{80E4181C-424D-448B-AA2A-C7FFC1788F3D}" type="presParOf" srcId="{A57E7715-4140-4D51-9041-62BA68C25C42}" destId="{857B2547-1110-48AE-BB58-01A1DF55F63B}" srcOrd="1" destOrd="0" presId="urn:microsoft.com/office/officeart/2008/layout/LinedList"/>
    <dgm:cxn modelId="{43D84028-C77B-4F6D-93BE-A9D64CD7B228}" type="presParOf" srcId="{857B2547-1110-48AE-BB58-01A1DF55F63B}" destId="{4085B565-0F71-43EA-B66F-04E8B0C2A971}" srcOrd="0" destOrd="0" presId="urn:microsoft.com/office/officeart/2008/layout/LinedList"/>
    <dgm:cxn modelId="{4D52A409-FDB8-4121-8862-1715BFC747D9}" type="presParOf" srcId="{857B2547-1110-48AE-BB58-01A1DF55F63B}" destId="{99E4AF9C-6671-4FC9-A1C5-F827504E2430}" srcOrd="1" destOrd="0" presId="urn:microsoft.com/office/officeart/2008/layout/LinedList"/>
    <dgm:cxn modelId="{0A609770-A41D-49C2-A43F-D33031CDB6B3}" type="presParOf" srcId="{99E4AF9C-6671-4FC9-A1C5-F827504E2430}" destId="{BCED1E84-75CA-4437-9C15-EDB256145C12}" srcOrd="0" destOrd="0" presId="urn:microsoft.com/office/officeart/2008/layout/LinedList"/>
    <dgm:cxn modelId="{72A2BC4C-07F8-4755-A3AC-D2D26885625D}" type="presParOf" srcId="{99E4AF9C-6671-4FC9-A1C5-F827504E2430}" destId="{D23595D5-16D4-4E52-9407-F646DFB647D4}" srcOrd="1" destOrd="0" presId="urn:microsoft.com/office/officeart/2008/layout/LinedList"/>
    <dgm:cxn modelId="{B221EE71-D784-467E-A3F9-773690FD1926}" type="presParOf" srcId="{D23595D5-16D4-4E52-9407-F646DFB647D4}" destId="{ADE722B9-1A33-4A0C-B091-9F35BC45B1D3}" srcOrd="0" destOrd="0" presId="urn:microsoft.com/office/officeart/2008/layout/LinedList"/>
    <dgm:cxn modelId="{1EE2D53C-0600-48A7-97F4-0C957A1F7585}" type="presParOf" srcId="{D23595D5-16D4-4E52-9407-F646DFB647D4}" destId="{1E5919E5-B659-4036-AD06-E575241F8AE8}" srcOrd="1" destOrd="0" presId="urn:microsoft.com/office/officeart/2008/layout/LinedList"/>
    <dgm:cxn modelId="{315CE0D7-D73E-4CAC-A914-ADAD00C4A412}" type="presParOf" srcId="{D23595D5-16D4-4E52-9407-F646DFB647D4}" destId="{3415DBC9-40F4-4ED4-81B0-B1864927FEC9}" srcOrd="2" destOrd="0" presId="urn:microsoft.com/office/officeart/2008/layout/LinedList"/>
    <dgm:cxn modelId="{E010EC1F-DCA9-4457-907F-2C602D4F9EF6}" type="presParOf" srcId="{99E4AF9C-6671-4FC9-A1C5-F827504E2430}" destId="{2FED3D76-42A4-4B32-871F-ECBDF95E5F21}" srcOrd="2" destOrd="0" presId="urn:microsoft.com/office/officeart/2008/layout/LinedList"/>
    <dgm:cxn modelId="{1B9DE6F8-CE9D-4EB4-807E-FE0E9E4E03BF}" type="presParOf" srcId="{99E4AF9C-6671-4FC9-A1C5-F827504E2430}" destId="{662974AC-9FAE-4206-A7E9-47E8A6D716D6}" srcOrd="3" destOrd="0" presId="urn:microsoft.com/office/officeart/2008/layout/LinedList"/>
    <dgm:cxn modelId="{33111A04-570C-499E-ADFF-784FB64F95BB}" type="presParOf" srcId="{99E4AF9C-6671-4FC9-A1C5-F827504E2430}" destId="{1ABCF8AC-32B3-4CF6-A4B5-FFA8582CF3B0}" srcOrd="4" destOrd="0" presId="urn:microsoft.com/office/officeart/2008/layout/LinedList"/>
    <dgm:cxn modelId="{EF5ABAA5-1B22-4BCD-91B1-73F75C2B01DF}" type="presParOf" srcId="{1ABCF8AC-32B3-4CF6-A4B5-FFA8582CF3B0}" destId="{4CC5F27E-BCB6-4537-A627-70380A06C4F9}" srcOrd="0" destOrd="0" presId="urn:microsoft.com/office/officeart/2008/layout/LinedList"/>
    <dgm:cxn modelId="{D715B9EB-3A9C-4E55-81E8-91A18E32B31B}" type="presParOf" srcId="{1ABCF8AC-32B3-4CF6-A4B5-FFA8582CF3B0}" destId="{5F605DA7-1E63-482F-819F-5F7380E35CD5}" srcOrd="1" destOrd="0" presId="urn:microsoft.com/office/officeart/2008/layout/LinedList"/>
    <dgm:cxn modelId="{6DDCEEED-9B4C-48BD-8A20-177E6956BE2F}" type="presParOf" srcId="{1ABCF8AC-32B3-4CF6-A4B5-FFA8582CF3B0}" destId="{A2349B20-2BE0-4C9B-8772-7AD6BE229CC6}" srcOrd="2" destOrd="0" presId="urn:microsoft.com/office/officeart/2008/layout/LinedList"/>
    <dgm:cxn modelId="{FC075E59-7BE2-4282-BF9C-DCD9B0F2C704}" type="presParOf" srcId="{99E4AF9C-6671-4FC9-A1C5-F827504E2430}" destId="{55BEFB58-FB84-4E01-A52B-8E6FEF72E289}" srcOrd="5" destOrd="0" presId="urn:microsoft.com/office/officeart/2008/layout/LinedList"/>
    <dgm:cxn modelId="{E9D7924E-3339-4387-BDA8-CDFBBF7169F0}" type="presParOf" srcId="{99E4AF9C-6671-4FC9-A1C5-F827504E2430}" destId="{4E59890B-342C-4600-9F7E-B354B0E0FDB1}" srcOrd="6" destOrd="0" presId="urn:microsoft.com/office/officeart/2008/layout/LinedList"/>
    <dgm:cxn modelId="{BF870D0C-094D-4693-9124-B35659BB5245}" type="presParOf" srcId="{99E4AF9C-6671-4FC9-A1C5-F827504E2430}" destId="{9F6AEA50-D89F-471E-8959-7EABA5952492}" srcOrd="7" destOrd="0" presId="urn:microsoft.com/office/officeart/2008/layout/LinedList"/>
    <dgm:cxn modelId="{EB22AB2E-B769-4462-9E45-26CD23E77508}" type="presParOf" srcId="{9F6AEA50-D89F-471E-8959-7EABA5952492}" destId="{CD73F706-2256-4C83-B9DC-1E46B4476DFB}" srcOrd="0" destOrd="0" presId="urn:microsoft.com/office/officeart/2008/layout/LinedList"/>
    <dgm:cxn modelId="{36ADFFFC-22AE-4676-8033-7CAFFBC459DE}" type="presParOf" srcId="{9F6AEA50-D89F-471E-8959-7EABA5952492}" destId="{3558C418-23E4-4029-B646-06700D33F7BD}" srcOrd="1" destOrd="0" presId="urn:microsoft.com/office/officeart/2008/layout/LinedList"/>
    <dgm:cxn modelId="{63269CC5-B521-46E4-A73E-76BC1BDE5695}" type="presParOf" srcId="{9F6AEA50-D89F-471E-8959-7EABA5952492}" destId="{DFE00F4A-57F7-43DF-B0AD-EA5FB86BABC1}" srcOrd="2" destOrd="0" presId="urn:microsoft.com/office/officeart/2008/layout/LinedList"/>
    <dgm:cxn modelId="{F0728DFA-0720-44D8-B987-F8C2AE601501}" type="presParOf" srcId="{99E4AF9C-6671-4FC9-A1C5-F827504E2430}" destId="{42298F0D-04C2-4F87-A8C4-7B02120EF93A}" srcOrd="8" destOrd="0" presId="urn:microsoft.com/office/officeart/2008/layout/LinedList"/>
    <dgm:cxn modelId="{A835FA6C-A5FC-4741-AFC2-11D0363F060C}" type="presParOf" srcId="{99E4AF9C-6671-4FC9-A1C5-F827504E2430}" destId="{269EFFA4-53FB-4F2C-97A4-1A2AF64E7EFF}"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34D05-FC8E-431A-83B4-AF072BFC0C69}">
      <dsp:nvSpPr>
        <dsp:cNvPr id="0" name=""/>
        <dsp:cNvSpPr/>
      </dsp:nvSpPr>
      <dsp:spPr>
        <a:xfrm>
          <a:off x="0" y="0"/>
          <a:ext cx="859403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85B565-0F71-43EA-B66F-04E8B0C2A971}">
      <dsp:nvSpPr>
        <dsp:cNvPr id="0" name=""/>
        <dsp:cNvSpPr/>
      </dsp:nvSpPr>
      <dsp:spPr>
        <a:xfrm>
          <a:off x="0" y="0"/>
          <a:ext cx="1718806" cy="3836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en-US" sz="4800" b="0" kern="1200" dirty="0" smtClean="0"/>
            <a:t>We know that</a:t>
          </a:r>
          <a:r>
            <a:rPr lang="en-US" sz="4800" kern="1200" dirty="0" smtClean="0"/>
            <a:t>:</a:t>
          </a:r>
          <a:endParaRPr lang="en-US" sz="4800" kern="1200" dirty="0"/>
        </a:p>
      </dsp:txBody>
      <dsp:txXfrm>
        <a:off x="0" y="0"/>
        <a:ext cx="1718806" cy="3836504"/>
      </dsp:txXfrm>
    </dsp:sp>
    <dsp:sp modelId="{1E5919E5-B659-4036-AD06-E575241F8AE8}">
      <dsp:nvSpPr>
        <dsp:cNvPr id="0" name=""/>
        <dsp:cNvSpPr/>
      </dsp:nvSpPr>
      <dsp:spPr>
        <a:xfrm>
          <a:off x="1847717" y="59945"/>
          <a:ext cx="6746316" cy="1198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Child and family well-being improve when fathers are positively engaged in their children’s lives.</a:t>
          </a:r>
          <a:endParaRPr lang="en-US" sz="2000" kern="1200" dirty="0"/>
        </a:p>
      </dsp:txBody>
      <dsp:txXfrm>
        <a:off x="1847717" y="59945"/>
        <a:ext cx="6746316" cy="1198907"/>
      </dsp:txXfrm>
    </dsp:sp>
    <dsp:sp modelId="{2FED3D76-42A4-4B32-871F-ECBDF95E5F21}">
      <dsp:nvSpPr>
        <dsp:cNvPr id="0" name=""/>
        <dsp:cNvSpPr/>
      </dsp:nvSpPr>
      <dsp:spPr>
        <a:xfrm>
          <a:off x="1718806" y="1258852"/>
          <a:ext cx="687522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605DA7-1E63-482F-819F-5F7380E35CD5}">
      <dsp:nvSpPr>
        <dsp:cNvPr id="0" name=""/>
        <dsp:cNvSpPr/>
      </dsp:nvSpPr>
      <dsp:spPr>
        <a:xfrm>
          <a:off x="1847717" y="1318798"/>
          <a:ext cx="6746316" cy="1198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Fathers play a unique and important role in children’s development.</a:t>
          </a:r>
        </a:p>
      </dsp:txBody>
      <dsp:txXfrm>
        <a:off x="1847717" y="1318798"/>
        <a:ext cx="6746316" cy="1198907"/>
      </dsp:txXfrm>
    </dsp:sp>
    <dsp:sp modelId="{55BEFB58-FB84-4E01-A52B-8E6FEF72E289}">
      <dsp:nvSpPr>
        <dsp:cNvPr id="0" name=""/>
        <dsp:cNvSpPr/>
      </dsp:nvSpPr>
      <dsp:spPr>
        <a:xfrm>
          <a:off x="1718806" y="2517705"/>
          <a:ext cx="687522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58C418-23E4-4029-B646-06700D33F7BD}">
      <dsp:nvSpPr>
        <dsp:cNvPr id="0" name=""/>
        <dsp:cNvSpPr/>
      </dsp:nvSpPr>
      <dsp:spPr>
        <a:xfrm>
          <a:off x="1847717" y="2577651"/>
          <a:ext cx="6746316" cy="1198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Fathers should have support and resources to become the fathers they aspire to be.</a:t>
          </a:r>
        </a:p>
        <a:p>
          <a:pPr lvl="0" algn="l" defTabSz="889000">
            <a:lnSpc>
              <a:spcPct val="90000"/>
            </a:lnSpc>
            <a:spcBef>
              <a:spcPct val="0"/>
            </a:spcBef>
            <a:spcAft>
              <a:spcPct val="35000"/>
            </a:spcAft>
          </a:pPr>
          <a:endParaRPr lang="en-US" sz="1700" kern="1200" dirty="0" smtClean="0"/>
        </a:p>
      </dsp:txBody>
      <dsp:txXfrm>
        <a:off x="1847717" y="2577651"/>
        <a:ext cx="6746316" cy="1198907"/>
      </dsp:txXfrm>
    </dsp:sp>
    <dsp:sp modelId="{42298F0D-04C2-4F87-A8C4-7B02120EF93A}">
      <dsp:nvSpPr>
        <dsp:cNvPr id="0" name=""/>
        <dsp:cNvSpPr/>
      </dsp:nvSpPr>
      <dsp:spPr>
        <a:xfrm>
          <a:off x="1718806" y="3776558"/>
          <a:ext cx="687522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E2FFA-9CB1-204E-81D4-F7C65DE59495}"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DF759-5101-5842-8170-EA0D109E48F9}" type="slidenum">
              <a:rPr lang="en-US" smtClean="0"/>
              <a:t>‹#›</a:t>
            </a:fld>
            <a:endParaRPr lang="en-US"/>
          </a:p>
        </p:txBody>
      </p:sp>
    </p:spTree>
    <p:extLst>
      <p:ext uri="{BB962C8B-B14F-4D97-AF65-F5344CB8AC3E}">
        <p14:creationId xmlns:p14="http://schemas.microsoft.com/office/powerpoint/2010/main" val="212714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rpn.org/asset/frpn-grantee-report-the-engagement-fathers-in-home-visiting-services-learning-the-dads-matt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rpn.org/asset/frpn-grantee-report-the-engagement-fathers-in-home-visiting-services-learning-the-dads-matt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7</a:t>
            </a:r>
            <a:r>
              <a:rPr lang="en-US" baseline="30000" dirty="0"/>
              <a:t>th</a:t>
            </a:r>
            <a:r>
              <a:rPr lang="en-US" dirty="0"/>
              <a:t> monthly Dad Allies Learning Series Session!</a:t>
            </a:r>
          </a:p>
          <a:p>
            <a:r>
              <a:rPr lang="en-US" dirty="0"/>
              <a:t>My name is </a:t>
            </a:r>
          </a:p>
          <a:p>
            <a:r>
              <a:rPr lang="en-US" dirty="0"/>
              <a:t>We want to thank our sponsors </a:t>
            </a:r>
            <a:endParaRPr lang="en-US" dirty="0" smtClean="0"/>
          </a:p>
          <a:p>
            <a:endParaRPr lang="en-US" dirty="0"/>
          </a:p>
          <a:p>
            <a:r>
              <a:rPr lang="en-US" dirty="0"/>
              <a:t>I come to you today as a guest of the Nisqually Tribe from their ancestral lands at the bottom of the Salish Sea.  These lands have been and still are a traditional gathering place for the Coast Salish people. I recognize that all who are not Salish people are visitors and I commit to join to share their history, build relationships with our tribal partners to restore the settlers damage done to land, sea, and families.</a:t>
            </a:r>
          </a:p>
          <a:p>
            <a:endParaRPr lang="en-US" dirty="0" smtClean="0"/>
          </a:p>
          <a:p>
            <a:r>
              <a:rPr lang="en-US" dirty="0" smtClean="0"/>
              <a:t>We </a:t>
            </a:r>
            <a:r>
              <a:rPr lang="en-US" dirty="0"/>
              <a:t>will be recording this session so you can share, please monitor accordingly</a:t>
            </a:r>
          </a:p>
          <a:p>
            <a:r>
              <a:rPr lang="en-US" dirty="0"/>
              <a:t>Introduce self and your relationship to </a:t>
            </a:r>
            <a:r>
              <a:rPr lang="en-US" dirty="0" smtClean="0"/>
              <a:t>fathering in the chat</a:t>
            </a:r>
          </a:p>
          <a:p>
            <a:endParaRPr lang="en-US" dirty="0"/>
          </a:p>
          <a:p>
            <a:r>
              <a:rPr lang="en-US" dirty="0" smtClean="0"/>
              <a:t>Introduce speaker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BAD50-A5E1-4186-AF51-7792F5B2E8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249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shows that the number of caregivers served by the HVSA has increased in recent years.  This data is put together by the DOH team. </a:t>
            </a:r>
          </a:p>
          <a:p>
            <a:endParaRPr lang="en-US" dirty="0"/>
          </a:p>
          <a:p>
            <a:r>
              <a:rPr lang="en-US" dirty="0"/>
              <a:t>Graph on the left: </a:t>
            </a:r>
          </a:p>
          <a:p>
            <a:r>
              <a:rPr lang="en-US" dirty="0"/>
              <a:t>In SFY20, HVSA program served 165 male caregivers as enrolled participants while this number went up to 191 male caregivers in SFY22. </a:t>
            </a:r>
          </a:p>
          <a:p>
            <a:endParaRPr lang="en-US" dirty="0"/>
          </a:p>
          <a:p>
            <a:r>
              <a:rPr lang="en-US" dirty="0"/>
              <a:t>Graph on the right: </a:t>
            </a:r>
          </a:p>
          <a:p>
            <a:r>
              <a:rPr lang="en-US" dirty="0"/>
              <a:t>Proportion of male caregivers among all caregivers enrolled as participants also increased from 8.2% in SFY20 to 8.7% in SFY22.  </a:t>
            </a:r>
          </a:p>
          <a:p>
            <a:endParaRPr lang="en-US" dirty="0"/>
          </a:p>
          <a:p>
            <a:r>
              <a:rPr lang="en-US" dirty="0"/>
              <a:t>However, these numbers do not include male caregivers and fathers, who participated in home visiting, but were not program enrollees.  Looking at program enrollees gives an undercount in both graphs for possible father/partner participation.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DD076-B8C7-440B-9518-AA4703B71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975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NFP program only enrolls pregnant and birthing parents as participants.  But NFP programs involve fathers and partners during home visits.  </a:t>
            </a:r>
          </a:p>
          <a:p>
            <a:r>
              <a:rPr lang="en-US" dirty="0"/>
              <a:t>(Note. This analysis was done by Brynn, and this was presented during HVAC.)</a:t>
            </a:r>
          </a:p>
          <a:p>
            <a:endParaRPr lang="en-US" dirty="0"/>
          </a:p>
          <a:p>
            <a:r>
              <a:rPr lang="en-US" dirty="0"/>
              <a:t>This graph shows father and current partner participation in home visits by NFP programs funded by the HVSA.  </a:t>
            </a:r>
          </a:p>
          <a:p>
            <a:endParaRPr lang="en-US" dirty="0"/>
          </a:p>
          <a:p>
            <a:r>
              <a:rPr lang="en-US" dirty="0"/>
              <a:t>During the pre-pandemic period, fathers/current partners participated in about 17% of home visits.</a:t>
            </a:r>
          </a:p>
          <a:p>
            <a:endParaRPr lang="en-US" dirty="0"/>
          </a:p>
          <a:p>
            <a:r>
              <a:rPr lang="en-US" dirty="0"/>
              <a:t>During the pandemic, father/current partner participation decreased, </a:t>
            </a:r>
            <a:r>
              <a:rPr lang="en-US"/>
              <a:t>which mirrored </a:t>
            </a:r>
            <a:r>
              <a:rPr lang="en-US" dirty="0"/>
              <a:t>an increase in phone visits. </a:t>
            </a:r>
          </a:p>
          <a:p>
            <a:endParaRPr lang="en-US" dirty="0"/>
          </a:p>
          <a:p>
            <a:r>
              <a:rPr lang="en-US" dirty="0"/>
              <a:t>As we come out of the pandemic, father/partner participation has increased to 14% of home visits, approaching pre-pandemic level.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DD076-B8C7-440B-9518-AA4703B71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89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BDF759-5101-5842-8170-EA0D109E48F9}" type="slidenum">
              <a:rPr lang="en-US" smtClean="0"/>
              <a:t>4</a:t>
            </a:fld>
            <a:endParaRPr lang="en-US"/>
          </a:p>
        </p:txBody>
      </p:sp>
    </p:spTree>
    <p:extLst>
      <p:ext uri="{BB962C8B-B14F-4D97-AF65-F5344CB8AC3E}">
        <p14:creationId xmlns:p14="http://schemas.microsoft.com/office/powerpoint/2010/main" val="3463330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685800" y="1143000"/>
            <a:ext cx="5486400" cy="308610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dirty="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216785A7-9759-476B-9DEC-55BC706E7972}"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val="352675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Bellamy, J. L., Banman, A., Harty, J. S., </a:t>
            </a:r>
            <a:r>
              <a:rPr lang="en-US" b="0" i="0" dirty="0" err="1">
                <a:solidFill>
                  <a:srgbClr val="222222"/>
                </a:solidFill>
                <a:effectLst/>
                <a:latin typeface="Arial" panose="020B0604020202020204" pitchFamily="34" charset="0"/>
              </a:rPr>
              <a:t>Mirque</a:t>
            </a:r>
            <a:r>
              <a:rPr lang="en-US" b="0" i="0" dirty="0">
                <a:solidFill>
                  <a:srgbClr val="222222"/>
                </a:solidFill>
                <a:effectLst/>
                <a:latin typeface="Arial" panose="020B0604020202020204" pitchFamily="34" charset="0"/>
              </a:rPr>
              <a:t>-Morales, S., Jaccard, J., &amp; Guterman, N. B. (2023). The Effect of Dads Matter–HV on Father Engagement in Home Visiting Services. </a:t>
            </a:r>
            <a:r>
              <a:rPr lang="en-US" b="0" i="1" dirty="0">
                <a:solidFill>
                  <a:srgbClr val="222222"/>
                </a:solidFill>
                <a:effectLst/>
                <a:latin typeface="Arial" panose="020B0604020202020204" pitchFamily="34" charset="0"/>
              </a:rPr>
              <a:t>Prevention Science</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24</a:t>
            </a:r>
            <a:r>
              <a:rPr lang="en-US" b="0" i="0" dirty="0">
                <a:solidFill>
                  <a:srgbClr val="222222"/>
                </a:solidFill>
                <a:effectLst/>
                <a:latin typeface="Arial" panose="020B0604020202020204" pitchFamily="34" charset="0"/>
              </a:rPr>
              <a:t>(1), 137-149.</a:t>
            </a:r>
          </a:p>
          <a:p>
            <a:r>
              <a:rPr lang="en-US" b="0" i="0" dirty="0">
                <a:solidFill>
                  <a:srgbClr val="222222"/>
                </a:solidFill>
                <a:effectLst/>
                <a:latin typeface="Arial" panose="020B0604020202020204" pitchFamily="34" charset="0"/>
              </a:rPr>
              <a:t>Guterman, N. B., Bellamy, J. L., &amp; Banman, A. (2018). Promoting father involvement in early home visiting services for vulnerable families: Findings from a pilot study of “Dads matter”. </a:t>
            </a:r>
            <a:r>
              <a:rPr lang="en-US" b="0" i="1" dirty="0">
                <a:solidFill>
                  <a:srgbClr val="222222"/>
                </a:solidFill>
                <a:effectLst/>
                <a:latin typeface="Arial" panose="020B0604020202020204" pitchFamily="34" charset="0"/>
              </a:rPr>
              <a:t>Child abuse &amp; neglect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76</a:t>
            </a:r>
            <a:r>
              <a:rPr lang="en-US" b="0" i="0" dirty="0">
                <a:solidFill>
                  <a:srgbClr val="222222"/>
                </a:solidFill>
                <a:effectLst/>
                <a:latin typeface="Arial" panose="020B0604020202020204" pitchFamily="34" charset="0"/>
              </a:rPr>
              <a:t>, 261-272.</a:t>
            </a:r>
          </a:p>
          <a:p>
            <a:r>
              <a:rPr lang="en-US" b="0" i="0" dirty="0">
                <a:solidFill>
                  <a:srgbClr val="222222"/>
                </a:solidFill>
                <a:effectLst/>
                <a:latin typeface="Arial" panose="020B0604020202020204" pitchFamily="34" charset="0"/>
              </a:rPr>
              <a:t>Schindler, H. S., Fisher, P. A., &amp; Shonkoff, J. P. (2017). From innovation to impact at scale: Lessons learned from a cluster of research–community partnerships. </a:t>
            </a:r>
            <a:r>
              <a:rPr lang="en-US" b="0" i="1" dirty="0">
                <a:solidFill>
                  <a:srgbClr val="222222"/>
                </a:solidFill>
                <a:effectLst/>
                <a:latin typeface="Arial" panose="020B0604020202020204" pitchFamily="34" charset="0"/>
              </a:rPr>
              <a:t>Child Development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88</a:t>
            </a:r>
            <a:r>
              <a:rPr lang="en-US" b="0" i="0" dirty="0">
                <a:solidFill>
                  <a:srgbClr val="222222"/>
                </a:solidFill>
                <a:effectLst/>
                <a:latin typeface="Arial" panose="020B0604020202020204" pitchFamily="34" charset="0"/>
              </a:rPr>
              <a:t>(5), 1435-1446.</a:t>
            </a:r>
          </a:p>
          <a:p>
            <a:r>
              <a:rPr lang="en-US" b="0" i="0" dirty="0">
                <a:solidFill>
                  <a:srgbClr val="222222"/>
                </a:solidFill>
                <a:effectLst/>
                <a:latin typeface="Arial" panose="020B0604020202020204" pitchFamily="34" charset="0"/>
              </a:rPr>
              <a:t>Stolz, H. E., </a:t>
            </a:r>
            <a:r>
              <a:rPr lang="en-US" b="0" i="0" dirty="0" err="1">
                <a:solidFill>
                  <a:srgbClr val="222222"/>
                </a:solidFill>
                <a:effectLst/>
                <a:latin typeface="Arial" panose="020B0604020202020204" pitchFamily="34" charset="0"/>
              </a:rPr>
              <a:t>LaGraff</a:t>
            </a:r>
            <a:r>
              <a:rPr lang="en-US" b="0" i="0" dirty="0">
                <a:solidFill>
                  <a:srgbClr val="222222"/>
                </a:solidFill>
                <a:effectLst/>
                <a:latin typeface="Arial" panose="020B0604020202020204" pitchFamily="34" charset="0"/>
              </a:rPr>
              <a:t>, M. R., </a:t>
            </a:r>
            <a:r>
              <a:rPr lang="en-US" b="0" i="0" dirty="0" err="1">
                <a:solidFill>
                  <a:srgbClr val="222222"/>
                </a:solidFill>
                <a:effectLst/>
                <a:latin typeface="Arial" panose="020B0604020202020204" pitchFamily="34" charset="0"/>
              </a:rPr>
              <a:t>Mullican</a:t>
            </a:r>
            <a:r>
              <a:rPr lang="en-US" b="0" i="0" dirty="0">
                <a:solidFill>
                  <a:srgbClr val="222222"/>
                </a:solidFill>
                <a:effectLst/>
                <a:latin typeface="Arial" panose="020B0604020202020204" pitchFamily="34" charset="0"/>
              </a:rPr>
              <a:t>, K. N., Connor, L. A., Green, M. J., &amp; </a:t>
            </a:r>
            <a:r>
              <a:rPr lang="en-US" b="0" i="0" dirty="0" err="1">
                <a:solidFill>
                  <a:srgbClr val="222222"/>
                </a:solidFill>
                <a:effectLst/>
                <a:latin typeface="Arial" panose="020B0604020202020204" pitchFamily="34" charset="0"/>
              </a:rPr>
              <a:t>Clouthier</a:t>
            </a:r>
            <a:r>
              <a:rPr lang="en-US" b="0" i="0" dirty="0">
                <a:solidFill>
                  <a:srgbClr val="222222"/>
                </a:solidFill>
                <a:effectLst/>
                <a:latin typeface="Arial" panose="020B0604020202020204" pitchFamily="34" charset="0"/>
              </a:rPr>
              <a:t>, S. (2020). Exploring fathers’ engagement with home visiting: The Tennessee dad project. </a:t>
            </a:r>
            <a:r>
              <a:rPr lang="en-US" b="0" i="1" dirty="0">
                <a:solidFill>
                  <a:srgbClr val="222222"/>
                </a:solidFill>
                <a:effectLst/>
                <a:latin typeface="Arial" panose="020B0604020202020204" pitchFamily="34" charset="0"/>
              </a:rPr>
              <a:t>Families in Society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101</a:t>
            </a:r>
            <a:r>
              <a:rPr lang="en-US" b="0" i="0" dirty="0">
                <a:solidFill>
                  <a:srgbClr val="222222"/>
                </a:solidFill>
                <a:effectLst/>
                <a:latin typeface="Arial" panose="020B0604020202020204" pitchFamily="34" charset="0"/>
              </a:rPr>
              <a:t>(4), 498-513.</a:t>
            </a:r>
            <a:endParaRPr lang="en-US" dirty="0"/>
          </a:p>
        </p:txBody>
      </p:sp>
      <p:sp>
        <p:nvSpPr>
          <p:cNvPr id="4" name="Slide Number Placeholder 3"/>
          <p:cNvSpPr>
            <a:spLocks noGrp="1"/>
          </p:cNvSpPr>
          <p:nvPr>
            <p:ph type="sldNum" sz="quarter" idx="5"/>
          </p:nvPr>
        </p:nvSpPr>
        <p:spPr/>
        <p:txBody>
          <a:bodyPr/>
          <a:lstStyle/>
          <a:p>
            <a:fld id="{ADBDF759-5101-5842-8170-EA0D109E48F9}" type="slidenum">
              <a:rPr lang="en-US" smtClean="0"/>
              <a:t>6</a:t>
            </a:fld>
            <a:endParaRPr lang="en-US"/>
          </a:p>
        </p:txBody>
      </p:sp>
    </p:spTree>
    <p:extLst>
      <p:ext uri="{BB962C8B-B14F-4D97-AF65-F5344CB8AC3E}">
        <p14:creationId xmlns:p14="http://schemas.microsoft.com/office/powerpoint/2010/main" val="373181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sng" kern="0" dirty="0">
                <a:solidFill>
                  <a:srgbClr val="000000"/>
                </a:solidFill>
                <a:effectLst/>
                <a:latin typeface="Times New Roman" panose="02020603050405020304" pitchFamily="18" charset="0"/>
                <a:ea typeface="Batang" panose="02030600000101010101" pitchFamily="18" charset="-127"/>
              </a:rPr>
              <a:t>Bellamy, J.L</a:t>
            </a:r>
            <a:r>
              <a:rPr lang="en-US" sz="1800" b="0" i="0" kern="0" dirty="0">
                <a:solidFill>
                  <a:srgbClr val="000000"/>
                </a:solidFill>
                <a:effectLst/>
                <a:latin typeface="Times New Roman" panose="02020603050405020304" pitchFamily="18" charset="0"/>
                <a:ea typeface="Batang" panose="02030600000101010101" pitchFamily="18" charset="-127"/>
              </a:rPr>
              <a:t>., Harty, J., Guterman, N., Banman, A., Morales-Mirque, S. &amp; Massey Combs, K. (2020). </a:t>
            </a:r>
            <a:r>
              <a:rPr lang="en-US" sz="1800" b="0" i="0" u="none" strike="noStrike" kern="0" dirty="0">
                <a:solidFill>
                  <a:srgbClr val="000000"/>
                </a:solidFill>
                <a:effectLst/>
                <a:latin typeface="Times New Roman" panose="02020603050405020304" pitchFamily="18" charset="0"/>
                <a:ea typeface="Batang" panose="02030600000101010101" pitchFamily="18" charset="-127"/>
                <a:hlinkClick r:id="rId3" tooltip="FRPN Grantee Report: The Engagement of Fathers in Home Visiting Services: Learning from the Dads Matter-HV Study"/>
              </a:rPr>
              <a:t>The Engagement of Fathers in Home Visiting Services: Learning from the Dads Matter-HV Study</a:t>
            </a:r>
            <a:r>
              <a:rPr lang="en-US" sz="1800" b="0" i="0" kern="0" dirty="0">
                <a:solidFill>
                  <a:srgbClr val="000000"/>
                </a:solidFill>
                <a:effectLst/>
                <a:latin typeface="Times New Roman" panose="02020603050405020304" pitchFamily="18" charset="0"/>
                <a:ea typeface="Batang" panose="02030600000101010101" pitchFamily="18" charset="-127"/>
              </a:rPr>
              <a:t>, Fatherhood Research and Practice Network Report, (</a:t>
            </a:r>
            <a:r>
              <a:rPr lang="en-US" sz="1800" b="0" i="0" u="sng" kern="0" dirty="0">
                <a:solidFill>
                  <a:srgbClr val="0000FF"/>
                </a:solidFill>
                <a:effectLst/>
                <a:latin typeface="Times New Roman" panose="02020603050405020304" pitchFamily="18" charset="0"/>
                <a:ea typeface="Batang" panose="02030600000101010101" pitchFamily="18" charset="-127"/>
                <a:hlinkClick r:id="rId3"/>
              </a:rPr>
              <a:t>https://www.frpn.org/asset/frpn-grantee-report-the-engagement-fathers-in-home-visiting-services-learning-the-dads-matter</a:t>
            </a:r>
            <a:r>
              <a:rPr lang="en-US" sz="1800" b="0" i="0" kern="0" dirty="0">
                <a:solidFill>
                  <a:srgbClr val="000000"/>
                </a:solidFill>
                <a:effectLst/>
                <a:latin typeface="Times New Roman" panose="02020603050405020304" pitchFamily="18" charset="0"/>
                <a:ea typeface="Batang" panose="02030600000101010101" pitchFamily="18" charset="-127"/>
              </a:rPr>
              <a:t>).</a:t>
            </a:r>
            <a:endParaRPr lang="en-US" sz="1800" b="1" i="1" kern="0" dirty="0">
              <a:effectLst/>
              <a:latin typeface="Times New Roman" panose="02020603050405020304" pitchFamily="18" charset="0"/>
              <a:ea typeface="Batang" panose="02030600000101010101" pitchFamily="18" charset="-127"/>
            </a:endParaRPr>
          </a:p>
          <a:p>
            <a:endParaRPr lang="en-US" dirty="0"/>
          </a:p>
        </p:txBody>
      </p:sp>
      <p:sp>
        <p:nvSpPr>
          <p:cNvPr id="4" name="Slide Number Placeholder 3"/>
          <p:cNvSpPr>
            <a:spLocks noGrp="1"/>
          </p:cNvSpPr>
          <p:nvPr>
            <p:ph type="sldNum" sz="quarter" idx="10"/>
          </p:nvPr>
        </p:nvSpPr>
        <p:spPr/>
        <p:txBody>
          <a:bodyPr/>
          <a:lstStyle/>
          <a:p>
            <a:fld id="{ADBDF759-5101-5842-8170-EA0D109E48F9}" type="slidenum">
              <a:rPr lang="en-US" smtClean="0"/>
              <a:t>7</a:t>
            </a:fld>
            <a:endParaRPr lang="en-US"/>
          </a:p>
        </p:txBody>
      </p:sp>
    </p:spTree>
    <p:extLst>
      <p:ext uri="{BB962C8B-B14F-4D97-AF65-F5344CB8AC3E}">
        <p14:creationId xmlns:p14="http://schemas.microsoft.com/office/powerpoint/2010/main" val="414191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sng" kern="0" dirty="0">
                <a:solidFill>
                  <a:srgbClr val="000000"/>
                </a:solidFill>
                <a:effectLst/>
                <a:latin typeface="Times New Roman" panose="02020603050405020304" pitchFamily="18" charset="0"/>
                <a:ea typeface="Batang" panose="02030600000101010101" pitchFamily="18" charset="-127"/>
              </a:rPr>
              <a:t>Bellamy, J.L</a:t>
            </a:r>
            <a:r>
              <a:rPr lang="en-US" sz="1800" b="0" i="0" kern="0" dirty="0">
                <a:solidFill>
                  <a:srgbClr val="000000"/>
                </a:solidFill>
                <a:effectLst/>
                <a:latin typeface="Times New Roman" panose="02020603050405020304" pitchFamily="18" charset="0"/>
                <a:ea typeface="Batang" panose="02030600000101010101" pitchFamily="18" charset="-127"/>
              </a:rPr>
              <a:t>., Harty, J., Guterman, N., Banman, A., Morales-Mirque, S. &amp; Massey Combs, K. (2020). </a:t>
            </a:r>
            <a:r>
              <a:rPr lang="en-US" sz="1800" b="0" i="0" u="none" strike="noStrike" kern="0" dirty="0">
                <a:solidFill>
                  <a:srgbClr val="000000"/>
                </a:solidFill>
                <a:effectLst/>
                <a:latin typeface="Times New Roman" panose="02020603050405020304" pitchFamily="18" charset="0"/>
                <a:ea typeface="Batang" panose="02030600000101010101" pitchFamily="18" charset="-127"/>
                <a:hlinkClick r:id="rId3" tooltip="FRPN Grantee Report: The Engagement of Fathers in Home Visiting Services: Learning from the Dads Matter-HV Study"/>
              </a:rPr>
              <a:t>The Engagement of Fathers in Home Visiting Services: Learning from the Dads Matter-HV Study</a:t>
            </a:r>
            <a:r>
              <a:rPr lang="en-US" sz="1800" b="0" i="0" kern="0" dirty="0">
                <a:solidFill>
                  <a:srgbClr val="000000"/>
                </a:solidFill>
                <a:effectLst/>
                <a:latin typeface="Times New Roman" panose="02020603050405020304" pitchFamily="18" charset="0"/>
                <a:ea typeface="Batang" panose="02030600000101010101" pitchFamily="18" charset="-127"/>
              </a:rPr>
              <a:t>, Fatherhood Research and Practice Network Report, (</a:t>
            </a:r>
            <a:r>
              <a:rPr lang="en-US" sz="1800" b="0" i="0" u="sng" kern="0" dirty="0">
                <a:solidFill>
                  <a:srgbClr val="0000FF"/>
                </a:solidFill>
                <a:effectLst/>
                <a:latin typeface="Times New Roman" panose="02020603050405020304" pitchFamily="18" charset="0"/>
                <a:ea typeface="Batang" panose="02030600000101010101" pitchFamily="18" charset="-127"/>
                <a:hlinkClick r:id="rId3"/>
              </a:rPr>
              <a:t>https://www.frpn.org/asset/frpn-grantee-report-the-engagement-fathers-in-home-visiting-services-learning-the-dads-matter</a:t>
            </a:r>
            <a:r>
              <a:rPr lang="en-US" sz="1800" b="0" i="0" kern="0" dirty="0">
                <a:solidFill>
                  <a:srgbClr val="000000"/>
                </a:solidFill>
                <a:effectLst/>
                <a:latin typeface="Times New Roman" panose="02020603050405020304" pitchFamily="18" charset="0"/>
                <a:ea typeface="Batang" panose="02030600000101010101" pitchFamily="18" charset="-127"/>
              </a:rPr>
              <a:t>).</a:t>
            </a:r>
            <a:endParaRPr lang="en-US" sz="1800" b="1" i="1" kern="0" dirty="0">
              <a:effectLst/>
              <a:latin typeface="Times New Roman" panose="02020603050405020304" pitchFamily="18" charset="0"/>
              <a:ea typeface="Batang" panose="02030600000101010101" pitchFamily="18" charset="-127"/>
            </a:endParaRPr>
          </a:p>
          <a:p>
            <a:endParaRPr lang="en-US" dirty="0"/>
          </a:p>
        </p:txBody>
      </p:sp>
      <p:sp>
        <p:nvSpPr>
          <p:cNvPr id="4" name="Slide Number Placeholder 3"/>
          <p:cNvSpPr>
            <a:spLocks noGrp="1"/>
          </p:cNvSpPr>
          <p:nvPr>
            <p:ph type="sldNum" sz="quarter" idx="10"/>
          </p:nvPr>
        </p:nvSpPr>
        <p:spPr/>
        <p:txBody>
          <a:bodyPr/>
          <a:lstStyle/>
          <a:p>
            <a:fld id="{ADBDF759-5101-5842-8170-EA0D109E48F9}" type="slidenum">
              <a:rPr lang="en-US" smtClean="0"/>
              <a:t>8</a:t>
            </a:fld>
            <a:endParaRPr lang="en-US"/>
          </a:p>
        </p:txBody>
      </p:sp>
    </p:spTree>
    <p:extLst>
      <p:ext uri="{BB962C8B-B14F-4D97-AF65-F5344CB8AC3E}">
        <p14:creationId xmlns:p14="http://schemas.microsoft.com/office/powerpoint/2010/main" val="370840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Burcher, S. A., Corey, L. A., Mentzer, K. M., Davis, L., McNamee, H., Horning, M. L., ... &amp; </a:t>
            </a:r>
            <a:r>
              <a:rPr lang="en-US" b="0" i="0" dirty="0" err="1">
                <a:solidFill>
                  <a:srgbClr val="222222"/>
                </a:solidFill>
                <a:effectLst/>
                <a:latin typeface="Arial" panose="020B0604020202020204" pitchFamily="34" charset="0"/>
              </a:rPr>
              <a:t>Shlafer</a:t>
            </a:r>
            <a:r>
              <a:rPr lang="en-US" b="0" i="0" dirty="0">
                <a:solidFill>
                  <a:srgbClr val="222222"/>
                </a:solidFill>
                <a:effectLst/>
                <a:latin typeface="Arial" panose="020B0604020202020204" pitchFamily="34" charset="0"/>
              </a:rPr>
              <a:t>, R. J. (2021). Family home visiting and fathers: A scoping review. </a:t>
            </a:r>
            <a:r>
              <a:rPr lang="en-US" b="0" i="1" dirty="0">
                <a:solidFill>
                  <a:srgbClr val="222222"/>
                </a:solidFill>
                <a:effectLst/>
                <a:latin typeface="Arial" panose="020B0604020202020204" pitchFamily="34" charset="0"/>
              </a:rPr>
              <a:t>Children and youth services review</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128</a:t>
            </a:r>
            <a:r>
              <a:rPr lang="en-US" b="0" i="0" dirty="0">
                <a:solidFill>
                  <a:srgbClr val="222222"/>
                </a:solidFill>
                <a:effectLst/>
                <a:latin typeface="Arial" panose="020B0604020202020204" pitchFamily="34" charset="0"/>
              </a:rPr>
              <a:t>, 106132.</a:t>
            </a:r>
            <a:endParaRPr lang="en-US" dirty="0"/>
          </a:p>
        </p:txBody>
      </p:sp>
      <p:sp>
        <p:nvSpPr>
          <p:cNvPr id="4" name="Slide Number Placeholder 3"/>
          <p:cNvSpPr>
            <a:spLocks noGrp="1"/>
          </p:cNvSpPr>
          <p:nvPr>
            <p:ph type="sldNum" sz="quarter" idx="5"/>
          </p:nvPr>
        </p:nvSpPr>
        <p:spPr/>
        <p:txBody>
          <a:bodyPr/>
          <a:lstStyle/>
          <a:p>
            <a:fld id="{ADBDF759-5101-5842-8170-EA0D109E48F9}" type="slidenum">
              <a:rPr lang="en-US" smtClean="0"/>
              <a:t>9</a:t>
            </a:fld>
            <a:endParaRPr lang="en-US"/>
          </a:p>
        </p:txBody>
      </p:sp>
    </p:spTree>
    <p:extLst>
      <p:ext uri="{BB962C8B-B14F-4D97-AF65-F5344CB8AC3E}">
        <p14:creationId xmlns:p14="http://schemas.microsoft.com/office/powerpoint/2010/main" val="268917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Bellamy, J. 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Phillips*, J. D., Speer*, S. R., Harty*, J. S., Banman*, A., Guterman, N. B. &amp; Morales-Mirque, S. (In Press). Strategies to enhance father engagement in home visiting: Results from a qualitative study of Dads Matter-HV.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Journal of the Society for Social Work and Research.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BDF759-5101-5842-8170-EA0D109E48F9}" type="slidenum">
              <a:rPr lang="en-US" smtClean="0"/>
              <a:t>10</a:t>
            </a:fld>
            <a:endParaRPr lang="en-US"/>
          </a:p>
        </p:txBody>
      </p:sp>
    </p:spTree>
    <p:extLst>
      <p:ext uri="{BB962C8B-B14F-4D97-AF65-F5344CB8AC3E}">
        <p14:creationId xmlns:p14="http://schemas.microsoft.com/office/powerpoint/2010/main" val="3982025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685800" y="1143000"/>
            <a:ext cx="5486400" cy="308610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dirty="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30275" rtl="0" eaLnBrk="1" fontAlgn="auto" latinLnBrk="0" hangingPunct="1">
              <a:lnSpc>
                <a:spcPct val="100000"/>
              </a:lnSpc>
              <a:spcBef>
                <a:spcPct val="0"/>
              </a:spcBef>
              <a:spcAft>
                <a:spcPts val="0"/>
              </a:spcAft>
              <a:buClrTx/>
              <a:buSzTx/>
              <a:buFontTx/>
              <a:buNone/>
              <a:tabLst/>
              <a:defRPr/>
            </a:pPr>
            <a:fld id="{216785A7-9759-476B-9DEC-55BC706E7972}"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30275"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174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35D69D-327C-6248-8921-2CD3A24D1AC2}"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9EF24-EFF2-6B46-AEF4-040B0290D40B}" type="slidenum">
              <a:rPr lang="en-US" smtClean="0"/>
              <a:t>‹#›</a:t>
            </a:fld>
            <a:endParaRPr lang="en-US"/>
          </a:p>
        </p:txBody>
      </p:sp>
    </p:spTree>
    <p:extLst>
      <p:ext uri="{BB962C8B-B14F-4D97-AF65-F5344CB8AC3E}">
        <p14:creationId xmlns:p14="http://schemas.microsoft.com/office/powerpoint/2010/main" val="428121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35D69D-327C-6248-8921-2CD3A24D1AC2}"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9EF24-EFF2-6B46-AEF4-040B0290D40B}" type="slidenum">
              <a:rPr lang="en-US" smtClean="0"/>
              <a:t>‹#›</a:t>
            </a:fld>
            <a:endParaRPr lang="en-US"/>
          </a:p>
        </p:txBody>
      </p:sp>
    </p:spTree>
    <p:extLst>
      <p:ext uri="{BB962C8B-B14F-4D97-AF65-F5344CB8AC3E}">
        <p14:creationId xmlns:p14="http://schemas.microsoft.com/office/powerpoint/2010/main" val="35066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35D69D-327C-6248-8921-2CD3A24D1AC2}"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9EF24-EFF2-6B46-AEF4-040B0290D40B}" type="slidenum">
              <a:rPr lang="en-US" smtClean="0"/>
              <a:t>‹#›</a:t>
            </a:fld>
            <a:endParaRPr lang="en-US"/>
          </a:p>
        </p:txBody>
      </p:sp>
    </p:spTree>
    <p:extLst>
      <p:ext uri="{BB962C8B-B14F-4D97-AF65-F5344CB8AC3E}">
        <p14:creationId xmlns:p14="http://schemas.microsoft.com/office/powerpoint/2010/main" val="1788867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Title</a:t>
            </a:r>
          </a:p>
        </p:txBody>
      </p:sp>
      <p:sp>
        <p:nvSpPr>
          <p:cNvPr id="3" name="Subtitle 2"/>
          <p:cNvSpPr>
            <a:spLocks noGrp="1"/>
          </p:cNvSpPr>
          <p:nvPr>
            <p:ph type="subTitle" idx="1" hasCustomPrompt="1"/>
          </p:nvPr>
        </p:nvSpPr>
        <p:spPr>
          <a:xfrm>
            <a:off x="1524000" y="3602038"/>
            <a:ext cx="9144000" cy="410125"/>
          </a:xfrm>
        </p:spPr>
        <p:txBody>
          <a:bodyPr/>
          <a:lstStyle>
            <a:lvl1pPr marL="0" indent="0" algn="ctr">
              <a:buNone/>
              <a:defRPr sz="2400">
                <a:solidFill>
                  <a:schemeClr val="bg2">
                    <a:lumMod val="1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Location</a:t>
            </a:r>
          </a:p>
        </p:txBody>
      </p:sp>
    </p:spTree>
    <p:extLst>
      <p:ext uri="{BB962C8B-B14F-4D97-AF65-F5344CB8AC3E}">
        <p14:creationId xmlns:p14="http://schemas.microsoft.com/office/powerpoint/2010/main" val="2458101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NEW">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6"/>
            <a:ext cx="10515600" cy="1131166"/>
          </a:xfrm>
          <a:prstGeom prst="rect">
            <a:avLst/>
          </a:prstGeom>
        </p:spPr>
        <p:txBody>
          <a:bodyPr anchor="b"/>
          <a:lstStyle>
            <a:lvl1pPr algn="ctr">
              <a:defRPr/>
            </a:lvl1pPr>
          </a:lstStyle>
          <a:p>
            <a:r>
              <a:rPr lang="en-US" dirty="0"/>
              <a:t>Title</a:t>
            </a:r>
          </a:p>
        </p:txBody>
      </p:sp>
      <p:sp>
        <p:nvSpPr>
          <p:cNvPr id="6" name="Content Placeholder 2"/>
          <p:cNvSpPr>
            <a:spLocks noGrp="1"/>
          </p:cNvSpPr>
          <p:nvPr>
            <p:ph idx="1" hasCustomPrompt="1"/>
          </p:nvPr>
        </p:nvSpPr>
        <p:spPr>
          <a:xfrm>
            <a:off x="838200" y="1649247"/>
            <a:ext cx="10515600" cy="3886580"/>
          </a:xfrm>
          <a:prstGeom prst="rect">
            <a:avLst/>
          </a:prstGeom>
        </p:spPr>
        <p:txBody>
          <a:bodyPr/>
          <a:lstStyle>
            <a:lvl1pPr>
              <a:defRPr/>
            </a:lvl1pPr>
            <a:lvl2pPr>
              <a:defRPr/>
            </a:lvl2pPr>
          </a:lstStyle>
          <a:p>
            <a:pPr lvl="0"/>
            <a:r>
              <a:rPr lang="en-US" dirty="0"/>
              <a:t>Text</a:t>
            </a:r>
          </a:p>
          <a:p>
            <a:pPr lvl="1"/>
            <a:r>
              <a:rPr lang="en-US" dirty="0"/>
              <a:t>Text</a:t>
            </a:r>
          </a:p>
        </p:txBody>
      </p:sp>
    </p:spTree>
    <p:extLst>
      <p:ext uri="{BB962C8B-B14F-4D97-AF65-F5344CB8AC3E}">
        <p14:creationId xmlns:p14="http://schemas.microsoft.com/office/powerpoint/2010/main" val="2896157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009521"/>
            <a:ext cx="10515600" cy="2852737"/>
          </a:xfrm>
          <a:prstGeom prst="rect">
            <a:avLst/>
          </a:prstGeom>
        </p:spPr>
        <p:txBody>
          <a:bodyPr anchor="b">
            <a:normAutofit/>
          </a:bodyPr>
          <a:lstStyle>
            <a:lvl1pPr algn="ctr">
              <a:defRPr sz="4000"/>
            </a:lvl1pPr>
          </a:lstStyle>
          <a:p>
            <a:r>
              <a:rPr lang="en-US" dirty="0"/>
              <a:t>Title</a:t>
            </a:r>
          </a:p>
        </p:txBody>
      </p:sp>
      <p:sp>
        <p:nvSpPr>
          <p:cNvPr id="3" name="Text Placeholder 2"/>
          <p:cNvSpPr>
            <a:spLocks noGrp="1"/>
          </p:cNvSpPr>
          <p:nvPr>
            <p:ph type="body" idx="1" hasCustomPrompt="1"/>
          </p:nvPr>
        </p:nvSpPr>
        <p:spPr>
          <a:xfrm>
            <a:off x="831850" y="3889246"/>
            <a:ext cx="10515600" cy="1500187"/>
          </a:xfrm>
          <a:prstGeom prst="rect">
            <a:avLst/>
          </a:prstGeom>
        </p:spPr>
        <p:txBody>
          <a:bodyPr/>
          <a:lstStyle>
            <a:lvl1pPr marL="0" indent="0">
              <a:buNone/>
              <a:defRPr sz="2400">
                <a:solidFill>
                  <a:schemeClr val="bg2">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Text</a:t>
            </a:r>
          </a:p>
        </p:txBody>
      </p:sp>
    </p:spTree>
    <p:extLst>
      <p:ext uri="{BB962C8B-B14F-4D97-AF65-F5344CB8AC3E}">
        <p14:creationId xmlns:p14="http://schemas.microsoft.com/office/powerpoint/2010/main" val="3179735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649247"/>
            <a:ext cx="5181600" cy="3853629"/>
          </a:xfrm>
          <a:prstGeom prst="rect">
            <a:avLst/>
          </a:prstGeom>
        </p:spPr>
        <p:txBody>
          <a:bodyPr/>
          <a:lstStyle>
            <a:lvl1pPr marL="0" indent="0">
              <a:buNone/>
              <a:defRPr/>
            </a:lvl1pPr>
            <a:lvl2pPr>
              <a:defRPr/>
            </a:lvl2pPr>
          </a:lstStyle>
          <a:p>
            <a:pPr lvl="0"/>
            <a:r>
              <a:rPr lang="en-US" dirty="0"/>
              <a:t>Text</a:t>
            </a:r>
          </a:p>
          <a:p>
            <a:pPr lvl="1"/>
            <a:r>
              <a:rPr lang="en-US" dirty="0"/>
              <a:t>Text</a:t>
            </a:r>
          </a:p>
        </p:txBody>
      </p:sp>
      <p:sp>
        <p:nvSpPr>
          <p:cNvPr id="4" name="Content Placeholder 3"/>
          <p:cNvSpPr>
            <a:spLocks noGrp="1"/>
          </p:cNvSpPr>
          <p:nvPr>
            <p:ph sz="half" idx="2" hasCustomPrompt="1"/>
          </p:nvPr>
        </p:nvSpPr>
        <p:spPr>
          <a:xfrm>
            <a:off x="6172200" y="1649247"/>
            <a:ext cx="5181600" cy="3853629"/>
          </a:xfrm>
          <a:prstGeom prst="rect">
            <a:avLst/>
          </a:prstGeom>
        </p:spPr>
        <p:txBody>
          <a:bodyPr/>
          <a:lstStyle>
            <a:lvl1pPr marL="0" indent="0">
              <a:buFont typeface="Arial" panose="020B0604020202020204" pitchFamily="34" charset="0"/>
              <a:buNone/>
              <a:defRPr/>
            </a:lvl1pPr>
            <a:lvl2pPr>
              <a:defRPr/>
            </a:lvl2pPr>
          </a:lstStyle>
          <a:p>
            <a:pPr lvl="0"/>
            <a:r>
              <a:rPr lang="en-US" dirty="0"/>
              <a:t>Text</a:t>
            </a:r>
          </a:p>
          <a:p>
            <a:pPr lvl="1"/>
            <a:r>
              <a:rPr lang="en-US" dirty="0"/>
              <a:t>Text</a:t>
            </a:r>
          </a:p>
        </p:txBody>
      </p:sp>
      <p:sp>
        <p:nvSpPr>
          <p:cNvPr id="11" name="Title 1"/>
          <p:cNvSpPr>
            <a:spLocks noGrp="1"/>
          </p:cNvSpPr>
          <p:nvPr>
            <p:ph type="title" hasCustomPrompt="1"/>
          </p:nvPr>
        </p:nvSpPr>
        <p:spPr>
          <a:xfrm>
            <a:off x="838200" y="365126"/>
            <a:ext cx="10515600" cy="1131166"/>
          </a:xfrm>
          <a:prstGeom prst="rect">
            <a:avLst/>
          </a:prstGeom>
        </p:spPr>
        <p:txBody>
          <a:bodyPr anchor="b"/>
          <a:lstStyle>
            <a:lvl1pPr algn="ctr">
              <a:defRPr/>
            </a:lvl1pPr>
          </a:lstStyle>
          <a:p>
            <a:r>
              <a:rPr lang="en-US" dirty="0"/>
              <a:t>Title</a:t>
            </a:r>
          </a:p>
        </p:txBody>
      </p:sp>
    </p:spTree>
    <p:extLst>
      <p:ext uri="{BB962C8B-B14F-4D97-AF65-F5344CB8AC3E}">
        <p14:creationId xmlns:p14="http://schemas.microsoft.com/office/powerpoint/2010/main" val="1047050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649247"/>
            <a:ext cx="5157787" cy="855828"/>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a:t>
            </a:r>
          </a:p>
        </p:txBody>
      </p:sp>
      <p:sp>
        <p:nvSpPr>
          <p:cNvPr id="4" name="Content Placeholder 3"/>
          <p:cNvSpPr>
            <a:spLocks noGrp="1"/>
          </p:cNvSpPr>
          <p:nvPr>
            <p:ph sz="half" idx="2" hasCustomPrompt="1"/>
          </p:nvPr>
        </p:nvSpPr>
        <p:spPr>
          <a:xfrm>
            <a:off x="839788" y="2505075"/>
            <a:ext cx="5157787" cy="2964849"/>
          </a:xfrm>
          <a:prstGeom prst="rect">
            <a:avLst/>
          </a:prstGeom>
        </p:spPr>
        <p:txBody>
          <a:bodyPr/>
          <a:lstStyle>
            <a:lvl1pPr>
              <a:defRPr/>
            </a:lvl1pPr>
          </a:lstStyle>
          <a:p>
            <a:pPr lvl="0"/>
            <a:r>
              <a:rPr lang="en-US" dirty="0"/>
              <a:t>Text</a:t>
            </a:r>
          </a:p>
        </p:txBody>
      </p:sp>
      <p:sp>
        <p:nvSpPr>
          <p:cNvPr id="5" name="Text Placeholder 4"/>
          <p:cNvSpPr>
            <a:spLocks noGrp="1"/>
          </p:cNvSpPr>
          <p:nvPr>
            <p:ph type="body" sz="quarter" idx="3" hasCustomPrompt="1"/>
          </p:nvPr>
        </p:nvSpPr>
        <p:spPr>
          <a:xfrm>
            <a:off x="6172200" y="1649247"/>
            <a:ext cx="5183188" cy="855828"/>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a:t>
            </a:r>
          </a:p>
        </p:txBody>
      </p:sp>
      <p:sp>
        <p:nvSpPr>
          <p:cNvPr id="6" name="Content Placeholder 5"/>
          <p:cNvSpPr>
            <a:spLocks noGrp="1"/>
          </p:cNvSpPr>
          <p:nvPr>
            <p:ph sz="quarter" idx="4" hasCustomPrompt="1"/>
          </p:nvPr>
        </p:nvSpPr>
        <p:spPr>
          <a:xfrm>
            <a:off x="6172200" y="2505074"/>
            <a:ext cx="5183188" cy="2964849"/>
          </a:xfrm>
          <a:prstGeom prst="rect">
            <a:avLst/>
          </a:prstGeom>
        </p:spPr>
        <p:txBody>
          <a:bodyPr/>
          <a:lstStyle>
            <a:lvl1pPr>
              <a:defRPr/>
            </a:lvl1pPr>
          </a:lstStyle>
          <a:p>
            <a:pPr lvl="0"/>
            <a:r>
              <a:rPr lang="en-US" dirty="0"/>
              <a:t>Text</a:t>
            </a:r>
          </a:p>
        </p:txBody>
      </p:sp>
      <p:sp>
        <p:nvSpPr>
          <p:cNvPr id="13" name="Title 1"/>
          <p:cNvSpPr>
            <a:spLocks noGrp="1"/>
          </p:cNvSpPr>
          <p:nvPr>
            <p:ph type="title" hasCustomPrompt="1"/>
          </p:nvPr>
        </p:nvSpPr>
        <p:spPr>
          <a:xfrm>
            <a:off x="838200" y="365126"/>
            <a:ext cx="10515600" cy="1131166"/>
          </a:xfrm>
          <a:prstGeom prst="rect">
            <a:avLst/>
          </a:prstGeom>
        </p:spPr>
        <p:txBody>
          <a:bodyPr anchor="b"/>
          <a:lstStyle>
            <a:lvl1pPr algn="ctr">
              <a:defRPr/>
            </a:lvl1pPr>
          </a:lstStyle>
          <a:p>
            <a:r>
              <a:rPr lang="en-US" dirty="0"/>
              <a:t>Title</a:t>
            </a:r>
          </a:p>
        </p:txBody>
      </p:sp>
    </p:spTree>
    <p:extLst>
      <p:ext uri="{BB962C8B-B14F-4D97-AF65-F5344CB8AC3E}">
        <p14:creationId xmlns:p14="http://schemas.microsoft.com/office/powerpoint/2010/main" val="3440307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838200" y="365126"/>
            <a:ext cx="10515600" cy="1131166"/>
          </a:xfrm>
          <a:prstGeom prst="rect">
            <a:avLst/>
          </a:prstGeom>
        </p:spPr>
        <p:txBody>
          <a:bodyPr anchor="b"/>
          <a:lstStyle>
            <a:lvl1pPr algn="ctr">
              <a:defRPr/>
            </a:lvl1pPr>
          </a:lstStyle>
          <a:p>
            <a:r>
              <a:rPr lang="en-US" dirty="0"/>
              <a:t>Title</a:t>
            </a:r>
          </a:p>
        </p:txBody>
      </p:sp>
    </p:spTree>
    <p:extLst>
      <p:ext uri="{BB962C8B-B14F-4D97-AF65-F5344CB8AC3E}">
        <p14:creationId xmlns:p14="http://schemas.microsoft.com/office/powerpoint/2010/main" val="2710475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838200" y="365126"/>
            <a:ext cx="10515600" cy="1131166"/>
          </a:xfrm>
          <a:prstGeom prst="rect">
            <a:avLst/>
          </a:prstGeom>
        </p:spPr>
        <p:txBody>
          <a:bodyPr anchor="b"/>
          <a:lstStyle>
            <a:lvl1pPr algn="ctr">
              <a:defRPr/>
            </a:lvl1pPr>
          </a:lstStyle>
          <a:p>
            <a:r>
              <a:rPr lang="en-US" dirty="0"/>
              <a:t>Title</a:t>
            </a:r>
          </a:p>
        </p:txBody>
      </p:sp>
    </p:spTree>
    <p:extLst>
      <p:ext uri="{BB962C8B-B14F-4D97-AF65-F5344CB8AC3E}">
        <p14:creationId xmlns:p14="http://schemas.microsoft.com/office/powerpoint/2010/main" val="2197178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8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35D69D-327C-6248-8921-2CD3A24D1AC2}"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9EF24-EFF2-6B46-AEF4-040B0290D40B}" type="slidenum">
              <a:rPr lang="en-US" smtClean="0"/>
              <a:t>‹#›</a:t>
            </a:fld>
            <a:endParaRPr lang="en-US"/>
          </a:p>
        </p:txBody>
      </p:sp>
    </p:spTree>
    <p:extLst>
      <p:ext uri="{BB962C8B-B14F-4D97-AF65-F5344CB8AC3E}">
        <p14:creationId xmlns:p14="http://schemas.microsoft.com/office/powerpoint/2010/main" val="1437814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81600" y="1649247"/>
            <a:ext cx="6172200" cy="378116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Text</a:t>
            </a:r>
          </a:p>
          <a:p>
            <a:pPr lvl="1"/>
            <a:r>
              <a:rPr lang="en-US" dirty="0"/>
              <a:t>Text</a:t>
            </a:r>
          </a:p>
        </p:txBody>
      </p:sp>
      <p:sp>
        <p:nvSpPr>
          <p:cNvPr id="4" name="Text Placeholder 3"/>
          <p:cNvSpPr>
            <a:spLocks noGrp="1"/>
          </p:cNvSpPr>
          <p:nvPr>
            <p:ph type="body" sz="half" idx="2" hasCustomPrompt="1"/>
          </p:nvPr>
        </p:nvSpPr>
        <p:spPr>
          <a:xfrm>
            <a:off x="839788" y="1649247"/>
            <a:ext cx="3932237" cy="37811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Title 1"/>
          <p:cNvSpPr>
            <a:spLocks noGrp="1"/>
          </p:cNvSpPr>
          <p:nvPr>
            <p:ph type="title" hasCustomPrompt="1"/>
          </p:nvPr>
        </p:nvSpPr>
        <p:spPr>
          <a:xfrm>
            <a:off x="838200" y="365126"/>
            <a:ext cx="10515600" cy="1131166"/>
          </a:xfrm>
          <a:prstGeom prst="rect">
            <a:avLst/>
          </a:prstGeom>
        </p:spPr>
        <p:txBody>
          <a:bodyPr anchor="b"/>
          <a:lstStyle>
            <a:lvl1pPr algn="ctr">
              <a:defRPr/>
            </a:lvl1pPr>
          </a:lstStyle>
          <a:p>
            <a:r>
              <a:rPr lang="en-US" dirty="0"/>
              <a:t>Title</a:t>
            </a:r>
          </a:p>
        </p:txBody>
      </p:sp>
    </p:spTree>
    <p:extLst>
      <p:ext uri="{BB962C8B-B14F-4D97-AF65-F5344CB8AC3E}">
        <p14:creationId xmlns:p14="http://schemas.microsoft.com/office/powerpoint/2010/main" val="1035625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a:prstGeom prst="rect">
            <a:avLst/>
          </a:prstGeom>
        </p:spPr>
        <p:txBody>
          <a:bodyPr anchor="b"/>
          <a:lstStyle>
            <a:lvl1pPr>
              <a:defRPr sz="3200"/>
            </a:lvl1pPr>
          </a:lstStyle>
          <a:p>
            <a:r>
              <a:rPr lang="en-US" dirty="0"/>
              <a:t>Title</a:t>
            </a:r>
          </a:p>
        </p:txBody>
      </p:sp>
      <p:sp>
        <p:nvSpPr>
          <p:cNvPr id="3" name="Picture Placeholder 2"/>
          <p:cNvSpPr>
            <a:spLocks noGrp="1"/>
          </p:cNvSpPr>
          <p:nvPr>
            <p:ph type="pic" idx="1" hasCustomPrompt="1"/>
          </p:nvPr>
        </p:nvSpPr>
        <p:spPr>
          <a:xfrm>
            <a:off x="5183188" y="987425"/>
            <a:ext cx="6172200" cy="45549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Text</a:t>
            </a:r>
          </a:p>
        </p:txBody>
      </p:sp>
      <p:sp>
        <p:nvSpPr>
          <p:cNvPr id="4" name="Text Placeholder 3"/>
          <p:cNvSpPr>
            <a:spLocks noGrp="1"/>
          </p:cNvSpPr>
          <p:nvPr>
            <p:ph type="body" sz="half" idx="2" hasCustomPrompt="1"/>
          </p:nvPr>
        </p:nvSpPr>
        <p:spPr>
          <a:xfrm>
            <a:off x="839788" y="2057400"/>
            <a:ext cx="3932237" cy="348498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Tree>
    <p:extLst>
      <p:ext uri="{BB962C8B-B14F-4D97-AF65-F5344CB8AC3E}">
        <p14:creationId xmlns:p14="http://schemas.microsoft.com/office/powerpoint/2010/main" val="59835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663539"/>
            <a:ext cx="10515600" cy="3872288"/>
          </a:xfrm>
          <a:prstGeom prst="rect">
            <a:avLst/>
          </a:prstGeo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838200" y="365126"/>
            <a:ext cx="10515600" cy="1131166"/>
          </a:xfrm>
          <a:prstGeom prst="rect">
            <a:avLst/>
          </a:prstGeom>
        </p:spPr>
        <p:txBody>
          <a:bodyPr anchor="b"/>
          <a:lstStyle>
            <a:lvl1pPr algn="ctr">
              <a:defRPr/>
            </a:lvl1pPr>
          </a:lstStyle>
          <a:p>
            <a:r>
              <a:rPr lang="en-US" dirty="0"/>
              <a:t>Title</a:t>
            </a:r>
          </a:p>
        </p:txBody>
      </p:sp>
    </p:spTree>
    <p:extLst>
      <p:ext uri="{BB962C8B-B14F-4D97-AF65-F5344CB8AC3E}">
        <p14:creationId xmlns:p14="http://schemas.microsoft.com/office/powerpoint/2010/main" val="2456016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137751"/>
          </a:xfrm>
          <a:prstGeom prst="rect">
            <a:avLst/>
          </a:prstGeom>
        </p:spPr>
        <p:txBody>
          <a:bodyPr vert="eaVert"/>
          <a:lstStyle>
            <a:lvl1pPr>
              <a:defRPr/>
            </a:lvl1pPr>
          </a:lstStyle>
          <a:p>
            <a:r>
              <a:rPr lang="en-US" dirty="0"/>
              <a:t>Title</a:t>
            </a:r>
          </a:p>
        </p:txBody>
      </p:sp>
      <p:sp>
        <p:nvSpPr>
          <p:cNvPr id="3" name="Vertical Text Placeholder 2"/>
          <p:cNvSpPr>
            <a:spLocks noGrp="1"/>
          </p:cNvSpPr>
          <p:nvPr>
            <p:ph type="body" orient="vert" idx="1"/>
          </p:nvPr>
        </p:nvSpPr>
        <p:spPr>
          <a:xfrm>
            <a:off x="838200" y="365125"/>
            <a:ext cx="7734300" cy="5137751"/>
          </a:xfrm>
          <a:prstGeom prst="rect">
            <a:avLst/>
          </a:prstGeo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962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35D69D-327C-6248-8921-2CD3A24D1AC2}"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9EF24-EFF2-6B46-AEF4-040B0290D40B}" type="slidenum">
              <a:rPr lang="en-US" smtClean="0"/>
              <a:t>‹#›</a:t>
            </a:fld>
            <a:endParaRPr lang="en-US"/>
          </a:p>
        </p:txBody>
      </p:sp>
    </p:spTree>
    <p:extLst>
      <p:ext uri="{BB962C8B-B14F-4D97-AF65-F5344CB8AC3E}">
        <p14:creationId xmlns:p14="http://schemas.microsoft.com/office/powerpoint/2010/main" val="390686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35D69D-327C-6248-8921-2CD3A24D1AC2}"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9EF24-EFF2-6B46-AEF4-040B0290D40B}" type="slidenum">
              <a:rPr lang="en-US" smtClean="0"/>
              <a:t>‹#›</a:t>
            </a:fld>
            <a:endParaRPr lang="en-US"/>
          </a:p>
        </p:txBody>
      </p:sp>
    </p:spTree>
    <p:extLst>
      <p:ext uri="{BB962C8B-B14F-4D97-AF65-F5344CB8AC3E}">
        <p14:creationId xmlns:p14="http://schemas.microsoft.com/office/powerpoint/2010/main" val="2455518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35D69D-327C-6248-8921-2CD3A24D1AC2}"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9EF24-EFF2-6B46-AEF4-040B0290D40B}" type="slidenum">
              <a:rPr lang="en-US" smtClean="0"/>
              <a:t>‹#›</a:t>
            </a:fld>
            <a:endParaRPr lang="en-US"/>
          </a:p>
        </p:txBody>
      </p:sp>
    </p:spTree>
    <p:extLst>
      <p:ext uri="{BB962C8B-B14F-4D97-AF65-F5344CB8AC3E}">
        <p14:creationId xmlns:p14="http://schemas.microsoft.com/office/powerpoint/2010/main" val="267804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35D69D-327C-6248-8921-2CD3A24D1AC2}"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19EF24-EFF2-6B46-AEF4-040B0290D40B}" type="slidenum">
              <a:rPr lang="en-US" smtClean="0"/>
              <a:t>‹#›</a:t>
            </a:fld>
            <a:endParaRPr lang="en-US"/>
          </a:p>
        </p:txBody>
      </p:sp>
    </p:spTree>
    <p:extLst>
      <p:ext uri="{BB962C8B-B14F-4D97-AF65-F5344CB8AC3E}">
        <p14:creationId xmlns:p14="http://schemas.microsoft.com/office/powerpoint/2010/main" val="381937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5D69D-327C-6248-8921-2CD3A24D1AC2}"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19EF24-EFF2-6B46-AEF4-040B0290D40B}" type="slidenum">
              <a:rPr lang="en-US" smtClean="0"/>
              <a:t>‹#›</a:t>
            </a:fld>
            <a:endParaRPr lang="en-US"/>
          </a:p>
        </p:txBody>
      </p:sp>
    </p:spTree>
    <p:extLst>
      <p:ext uri="{BB962C8B-B14F-4D97-AF65-F5344CB8AC3E}">
        <p14:creationId xmlns:p14="http://schemas.microsoft.com/office/powerpoint/2010/main" val="207700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35D69D-327C-6248-8921-2CD3A24D1AC2}"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9EF24-EFF2-6B46-AEF4-040B0290D40B}" type="slidenum">
              <a:rPr lang="en-US" smtClean="0"/>
              <a:t>‹#›</a:t>
            </a:fld>
            <a:endParaRPr lang="en-US"/>
          </a:p>
        </p:txBody>
      </p:sp>
    </p:spTree>
    <p:extLst>
      <p:ext uri="{BB962C8B-B14F-4D97-AF65-F5344CB8AC3E}">
        <p14:creationId xmlns:p14="http://schemas.microsoft.com/office/powerpoint/2010/main" val="2000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35D69D-327C-6248-8921-2CD3A24D1AC2}"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9EF24-EFF2-6B46-AEF4-040B0290D40B}" type="slidenum">
              <a:rPr lang="en-US" smtClean="0"/>
              <a:t>‹#›</a:t>
            </a:fld>
            <a:endParaRPr lang="en-US"/>
          </a:p>
        </p:txBody>
      </p:sp>
    </p:spTree>
    <p:extLst>
      <p:ext uri="{BB962C8B-B14F-4D97-AF65-F5344CB8AC3E}">
        <p14:creationId xmlns:p14="http://schemas.microsoft.com/office/powerpoint/2010/main" val="208553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5D69D-327C-6248-8921-2CD3A24D1AC2}" type="datetimeFigureOut">
              <a:rPr lang="en-US" smtClean="0"/>
              <a:t>2/16/2023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9EF24-EFF2-6B46-AEF4-040B0290D40B}" type="slidenum">
              <a:rPr lang="en-US" smtClean="0"/>
              <a:t>‹#›</a:t>
            </a:fld>
            <a:endParaRPr lang="en-US"/>
          </a:p>
        </p:txBody>
      </p:sp>
    </p:spTree>
    <p:extLst>
      <p:ext uri="{BB962C8B-B14F-4D97-AF65-F5344CB8AC3E}">
        <p14:creationId xmlns:p14="http://schemas.microsoft.com/office/powerpoint/2010/main" val="21858006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71020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838200" y="5719665"/>
            <a:ext cx="10515600" cy="0"/>
          </a:xfrm>
          <a:prstGeom prst="line">
            <a:avLst/>
          </a:prstGeom>
          <a:ln>
            <a:solidFill>
              <a:schemeClr val="tx1"/>
            </a:solidFill>
          </a:ln>
        </p:spPr>
        <p:style>
          <a:lnRef idx="2">
            <a:schemeClr val="accent5"/>
          </a:lnRef>
          <a:fillRef idx="0">
            <a:schemeClr val="accent5"/>
          </a:fillRef>
          <a:effectRef idx="1">
            <a:schemeClr val="accent5"/>
          </a:effectRef>
          <a:fontRef idx="minor">
            <a:schemeClr val="tx1"/>
          </a:fontRef>
        </p:style>
      </p:cxnSp>
      <p:grpSp>
        <p:nvGrpSpPr>
          <p:cNvPr id="9" name="Group 8"/>
          <p:cNvGrpSpPr/>
          <p:nvPr userDrawn="1"/>
        </p:nvGrpSpPr>
        <p:grpSpPr>
          <a:xfrm>
            <a:off x="4479472" y="5912990"/>
            <a:ext cx="6874328" cy="548640"/>
            <a:chOff x="4479472" y="5912990"/>
            <a:chExt cx="6874328" cy="548640"/>
          </a:xfrm>
        </p:grpSpPr>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79472" y="5912990"/>
              <a:ext cx="3233057" cy="548640"/>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874153" y="5913030"/>
              <a:ext cx="1479647" cy="548600"/>
            </a:xfrm>
            <a:prstGeom prst="rect">
              <a:avLst/>
            </a:prstGeom>
          </p:spPr>
        </p:pic>
      </p:grpSp>
      <p:pic>
        <p:nvPicPr>
          <p:cNvPr id="10" name="Picture 9">
            <a:extLst>
              <a:ext uri="{FF2B5EF4-FFF2-40B4-BE49-F238E27FC236}">
                <a16:creationId xmlns:a16="http://schemas.microsoft.com/office/drawing/2014/main" id="{D6796A82-CB89-42C7-AA28-A8594EF00AF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59498" y="5772097"/>
            <a:ext cx="830425" cy="830425"/>
          </a:xfrm>
          <a:prstGeom prst="rect">
            <a:avLst/>
          </a:prstGeom>
        </p:spPr>
      </p:pic>
    </p:spTree>
    <p:extLst>
      <p:ext uri="{BB962C8B-B14F-4D97-AF65-F5344CB8AC3E}">
        <p14:creationId xmlns:p14="http://schemas.microsoft.com/office/powerpoint/2010/main" val="88070226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p:txStyles>
    <p:titleStyle>
      <a:lvl1pPr algn="l" defTabSz="914400" rtl="0" eaLnBrk="1" latinLnBrk="0" hangingPunct="1">
        <a:lnSpc>
          <a:spcPct val="90000"/>
        </a:lnSpc>
        <a:spcBef>
          <a:spcPct val="0"/>
        </a:spcBef>
        <a:buNone/>
        <a:defRPr sz="4000"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7.png"/><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ixabay.com/en/baby-child-father-love-539970/"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exels.com/photo/cheerful-ethnic-boy-playing-with-baby-brother-on-floor-662422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pexels.com/photo/adult-affection-baby-casual-23616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09" y="344616"/>
            <a:ext cx="7929282" cy="1652361"/>
          </a:xfrm>
        </p:spPr>
        <p:txBody>
          <a:bodyPr>
            <a:normAutofit/>
          </a:bodyPr>
          <a:lstStyle/>
          <a:p>
            <a:r>
              <a:rPr lang="en-US" b="1" dirty="0" smtClean="0">
                <a:solidFill>
                  <a:srgbClr val="558C88"/>
                </a:solidFill>
                <a:latin typeface="+mn-lt"/>
              </a:rPr>
              <a:t>Welcome to the</a:t>
            </a:r>
            <a:br>
              <a:rPr lang="en-US" b="1" dirty="0" smtClean="0">
                <a:solidFill>
                  <a:srgbClr val="558C88"/>
                </a:solidFill>
                <a:latin typeface="+mn-lt"/>
              </a:rPr>
            </a:br>
            <a:r>
              <a:rPr lang="en-US" b="1" dirty="0" smtClean="0">
                <a:solidFill>
                  <a:srgbClr val="558C88"/>
                </a:solidFill>
                <a:latin typeface="+mn-lt"/>
              </a:rPr>
              <a:t>Dad Allies Learning Series </a:t>
            </a:r>
            <a:endParaRPr lang="en-US" sz="3600" b="1" dirty="0">
              <a:solidFill>
                <a:srgbClr val="558C88"/>
              </a:solidFill>
              <a:latin typeface="+mn-lt"/>
            </a:endParaRPr>
          </a:p>
        </p:txBody>
      </p:sp>
      <p:pic>
        <p:nvPicPr>
          <p:cNvPr id="4" name="Picture 3"/>
          <p:cNvPicPr>
            <a:picLocks noChangeAspect="1"/>
          </p:cNvPicPr>
          <p:nvPr/>
        </p:nvPicPr>
        <p:blipFill>
          <a:blip r:embed="rId3"/>
          <a:stretch>
            <a:fillRect/>
          </a:stretch>
        </p:blipFill>
        <p:spPr>
          <a:xfrm>
            <a:off x="5040" y="5029041"/>
            <a:ext cx="12186960" cy="1828959"/>
          </a:xfrm>
          <a:prstGeom prst="rect">
            <a:avLst/>
          </a:prstGeom>
        </p:spPr>
      </p:pic>
      <p:graphicFrame>
        <p:nvGraphicFramePr>
          <p:cNvPr id="6" name="Content Placeholder 5"/>
          <p:cNvGraphicFramePr>
            <a:graphicFrameLocks noGrp="1"/>
          </p:cNvGraphicFramePr>
          <p:nvPr>
            <p:ph idx="1"/>
            <p:extLst/>
          </p:nvPr>
        </p:nvGraphicFramePr>
        <p:xfrm>
          <a:off x="510209" y="2067339"/>
          <a:ext cx="8594034" cy="38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67041" y="4936065"/>
            <a:ext cx="2496403" cy="1935556"/>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27371" y="3647646"/>
            <a:ext cx="1255113" cy="696359"/>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98384" y="3770563"/>
            <a:ext cx="1288331" cy="573442"/>
          </a:xfrm>
          <a:prstGeom prst="rect">
            <a:avLst/>
          </a:prstGeom>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94752" y="4389678"/>
            <a:ext cx="1007264" cy="639363"/>
          </a:xfrm>
          <a:prstGeom prst="rect">
            <a:avLst/>
          </a:prstGeom>
        </p:spPr>
      </p:pic>
    </p:spTree>
    <p:extLst>
      <p:ext uri="{BB962C8B-B14F-4D97-AF65-F5344CB8AC3E}">
        <p14:creationId xmlns:p14="http://schemas.microsoft.com/office/powerpoint/2010/main" val="3205725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5500" spc="300" dirty="0">
                <a:solidFill>
                  <a:schemeClr val="bg2">
                    <a:lumMod val="50000"/>
                  </a:schemeClr>
                </a:solidFill>
                <a:latin typeface="Impact" panose="020B0806030902050204" pitchFamily="34" charset="0"/>
              </a:rPr>
              <a:t>HOME VISITING FATHER ENGAGEMENT STRATEGIES</a:t>
            </a:r>
            <a:endParaRPr lang="en-US" sz="5500" dirty="0"/>
          </a:p>
        </p:txBody>
      </p:sp>
      <p:sp>
        <p:nvSpPr>
          <p:cNvPr id="6" name="Content Placeholder 5"/>
          <p:cNvSpPr>
            <a:spLocks noGrp="1"/>
          </p:cNvSpPr>
          <p:nvPr>
            <p:ph sz="half" idx="2"/>
          </p:nvPr>
        </p:nvSpPr>
        <p:spPr/>
        <p:txBody>
          <a:bodyPr>
            <a:normAutofit fontScale="92500" lnSpcReduction="20000"/>
          </a:bodyPr>
          <a:lstStyle/>
          <a:p>
            <a:r>
              <a:rPr lang="en-US" dirty="0"/>
              <a:t>Talk to him</a:t>
            </a:r>
          </a:p>
          <a:p>
            <a:r>
              <a:rPr lang="en-US" dirty="0"/>
              <a:t>Make eye contact</a:t>
            </a:r>
          </a:p>
          <a:p>
            <a:r>
              <a:rPr lang="en-US" dirty="0"/>
              <a:t>Leave things for him</a:t>
            </a:r>
          </a:p>
          <a:p>
            <a:r>
              <a:rPr lang="en-US" dirty="0"/>
              <a:t>Communicate through Mom</a:t>
            </a:r>
          </a:p>
          <a:p>
            <a:r>
              <a:rPr lang="en-US" dirty="0"/>
              <a:t>Specifically/explicitly invite him</a:t>
            </a:r>
          </a:p>
          <a:p>
            <a:r>
              <a:rPr lang="en-US" dirty="0"/>
              <a:t>Tell him he’s needed/important</a:t>
            </a:r>
          </a:p>
          <a:p>
            <a:r>
              <a:rPr lang="en-US" dirty="0"/>
              <a:t>Referrals (jobs etc.)</a:t>
            </a:r>
          </a:p>
          <a:p>
            <a:r>
              <a:rPr lang="en-US" dirty="0"/>
              <a:t>Using hands-on activities</a:t>
            </a:r>
          </a:p>
          <a:p>
            <a:r>
              <a:rPr lang="en-US" dirty="0"/>
              <a:t>Use technology</a:t>
            </a:r>
          </a:p>
        </p:txBody>
      </p:sp>
      <p:sp>
        <p:nvSpPr>
          <p:cNvPr id="8" name="Content Placeholder 7"/>
          <p:cNvSpPr>
            <a:spLocks noGrp="1"/>
          </p:cNvSpPr>
          <p:nvPr>
            <p:ph sz="quarter" idx="4"/>
          </p:nvPr>
        </p:nvSpPr>
        <p:spPr>
          <a:xfrm>
            <a:off x="6172200" y="2505074"/>
            <a:ext cx="5183188" cy="4026355"/>
          </a:xfrm>
        </p:spPr>
        <p:txBody>
          <a:bodyPr>
            <a:normAutofit fontScale="92500" lnSpcReduction="20000"/>
          </a:bodyPr>
          <a:lstStyle/>
          <a:p>
            <a:r>
              <a:rPr lang="en-US" dirty="0"/>
              <a:t>Being there/consistent/building trust</a:t>
            </a:r>
          </a:p>
          <a:p>
            <a:r>
              <a:rPr lang="en-US" dirty="0"/>
              <a:t>Giving him information</a:t>
            </a:r>
          </a:p>
          <a:p>
            <a:r>
              <a:rPr lang="en-US" dirty="0"/>
              <a:t>Providing opportunities to interact with other dads</a:t>
            </a:r>
          </a:p>
          <a:p>
            <a:r>
              <a:rPr lang="en-US" dirty="0"/>
              <a:t>Explaining benefits of his involvement</a:t>
            </a:r>
          </a:p>
          <a:p>
            <a:r>
              <a:rPr lang="en-US" dirty="0"/>
              <a:t>Using “other” activities: holiday parties, family events, etc.</a:t>
            </a:r>
          </a:p>
          <a:p>
            <a:r>
              <a:rPr lang="en-US" dirty="0"/>
              <a:t>Respect/acknowledge his expertise</a:t>
            </a:r>
          </a:p>
          <a:p>
            <a:r>
              <a:rPr lang="en-US" dirty="0"/>
              <a:t>Consider schedules</a:t>
            </a:r>
          </a:p>
        </p:txBody>
      </p:sp>
    </p:spTree>
    <p:extLst>
      <p:ext uri="{BB962C8B-B14F-4D97-AF65-F5344CB8AC3E}">
        <p14:creationId xmlns:p14="http://schemas.microsoft.com/office/powerpoint/2010/main" val="3344253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1285" name="Rectangle 11284">
            <a:extLst>
              <a:ext uri="{FF2B5EF4-FFF2-40B4-BE49-F238E27FC236}">
                <a16:creationId xmlns:a16="http://schemas.microsoft.com/office/drawing/2014/main" id="{2A6B319F-86FE-4754-878E-06F0804D8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287" name="Rectangle 11286">
            <a:extLst>
              <a:ext uri="{FF2B5EF4-FFF2-40B4-BE49-F238E27FC236}">
                <a16:creationId xmlns:a16="http://schemas.microsoft.com/office/drawing/2014/main" id="{DCF7D1B5-3477-499F-ACC5-2C8B07F4ED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p:cNvSpPr>
            <a:spLocks noGrp="1"/>
          </p:cNvSpPr>
          <p:nvPr>
            <p:ph type="title"/>
          </p:nvPr>
        </p:nvSpPr>
        <p:spPr>
          <a:xfrm>
            <a:off x="1328784" y="1608668"/>
            <a:ext cx="2486697" cy="4034144"/>
          </a:xfrm>
        </p:spPr>
        <p:txBody>
          <a:bodyPr anchor="t">
            <a:normAutofit/>
          </a:bodyPr>
          <a:lstStyle/>
          <a:p>
            <a:pPr algn="r"/>
            <a:r>
              <a:rPr lang="en-US" altLang="en-US" sz="3600" dirty="0">
                <a:solidFill>
                  <a:srgbClr val="FFFFFF"/>
                </a:solidFill>
                <a:latin typeface="Impact" charset="0"/>
                <a:ea typeface="Impact" charset="0"/>
                <a:cs typeface="Impact" charset="0"/>
              </a:rPr>
              <a:t>Engaging Fathers Nationally: </a:t>
            </a:r>
            <a:br>
              <a:rPr lang="en-US" altLang="en-US" sz="3600" dirty="0">
                <a:solidFill>
                  <a:srgbClr val="FFFFFF"/>
                </a:solidFill>
                <a:latin typeface="Impact" charset="0"/>
                <a:ea typeface="Impact" charset="0"/>
                <a:cs typeface="Impact" charset="0"/>
              </a:rPr>
            </a:br>
            <a:r>
              <a:rPr lang="en-US" altLang="en-US" sz="3600" dirty="0">
                <a:solidFill>
                  <a:srgbClr val="FFFFFF"/>
                </a:solidFill>
                <a:latin typeface="Impact" charset="0"/>
                <a:ea typeface="Impact" charset="0"/>
                <a:cs typeface="Impact" charset="0"/>
              </a:rPr>
              <a:t>A Missed Opportunity</a:t>
            </a:r>
            <a:r>
              <a:rPr lang="en-US" altLang="en-US" sz="3200" dirty="0">
                <a:solidFill>
                  <a:srgbClr val="FFFFFF"/>
                </a:solidFill>
                <a:latin typeface="Impact" charset="0"/>
                <a:ea typeface="Impact" charset="0"/>
                <a:cs typeface="Impact" charset="0"/>
              </a:rPr>
              <a:t/>
            </a:r>
            <a:br>
              <a:rPr lang="en-US" altLang="en-US" sz="3200" dirty="0">
                <a:solidFill>
                  <a:srgbClr val="FFFFFF"/>
                </a:solidFill>
                <a:latin typeface="Impact" charset="0"/>
                <a:ea typeface="Impact" charset="0"/>
                <a:cs typeface="Impact" charset="0"/>
              </a:rPr>
            </a:br>
            <a:endParaRPr lang="en-US" altLang="en-US" sz="2000" i="1" dirty="0">
              <a:solidFill>
                <a:srgbClr val="FFFFFF"/>
              </a:solidFill>
              <a:latin typeface="+mn-lt"/>
              <a:ea typeface="Impact" charset="0"/>
              <a:cs typeface="Impact" charset="0"/>
            </a:endParaRPr>
          </a:p>
        </p:txBody>
      </p:sp>
      <p:sp>
        <p:nvSpPr>
          <p:cNvPr id="11267" name="Content Placeholder 2"/>
          <p:cNvSpPr>
            <a:spLocks noGrp="1"/>
          </p:cNvSpPr>
          <p:nvPr>
            <p:ph sz="half" idx="1"/>
          </p:nvPr>
        </p:nvSpPr>
        <p:spPr>
          <a:xfrm>
            <a:off x="4547698" y="1608667"/>
            <a:ext cx="3421958" cy="4501127"/>
          </a:xfrm>
        </p:spPr>
        <p:txBody>
          <a:bodyPr>
            <a:normAutofit/>
          </a:bodyPr>
          <a:lstStyle/>
          <a:p>
            <a:pPr marL="0" indent="0">
              <a:buClr>
                <a:schemeClr val="tx1"/>
              </a:buClr>
              <a:buNone/>
              <a:defRPr/>
            </a:pPr>
            <a:r>
              <a:rPr lang="en-US" sz="3600" dirty="0">
                <a:ea typeface="Calibri" panose="020F0502020204030204" pitchFamily="34" charset="0"/>
              </a:rPr>
              <a:t>N</a:t>
            </a:r>
            <a:r>
              <a:rPr lang="en-US" sz="3600" dirty="0">
                <a:effectLst/>
                <a:ea typeface="Calibri" panose="020F0502020204030204" pitchFamily="34" charset="0"/>
              </a:rPr>
              <a:t>early </a:t>
            </a:r>
            <a:r>
              <a:rPr lang="en-US" sz="3600" b="1" u="sng" dirty="0">
                <a:effectLst/>
                <a:ea typeface="Calibri" panose="020F0502020204030204" pitchFamily="34" charset="0"/>
              </a:rPr>
              <a:t>90%</a:t>
            </a:r>
            <a:r>
              <a:rPr lang="en-US" sz="3600" dirty="0">
                <a:effectLst/>
                <a:ea typeface="Calibri" panose="020F0502020204030204" pitchFamily="34" charset="0"/>
              </a:rPr>
              <a:t> of children in EHS home visiting programs have at least one father or father figure involved in their lives.</a:t>
            </a:r>
          </a:p>
          <a:p>
            <a:pPr marL="0" indent="0">
              <a:buClr>
                <a:schemeClr val="tx1"/>
              </a:buClr>
              <a:buNone/>
              <a:defRPr/>
            </a:pPr>
            <a:endParaRPr lang="en-US" sz="3600" dirty="0">
              <a:latin typeface="Gill Sans MT" charset="0"/>
              <a:ea typeface="Gill Sans MT" charset="0"/>
              <a:cs typeface="Gill Sans MT" charset="0"/>
            </a:endParaRPr>
          </a:p>
        </p:txBody>
      </p:sp>
      <p:sp>
        <p:nvSpPr>
          <p:cNvPr id="2" name="Content Placeholder 1">
            <a:extLst>
              <a:ext uri="{FF2B5EF4-FFF2-40B4-BE49-F238E27FC236}">
                <a16:creationId xmlns:a16="http://schemas.microsoft.com/office/drawing/2014/main" id="{B67AEB13-2A78-EB81-CB0A-F06C213FCC8F}"/>
              </a:ext>
            </a:extLst>
          </p:cNvPr>
          <p:cNvSpPr>
            <a:spLocks noGrp="1"/>
          </p:cNvSpPr>
          <p:nvPr>
            <p:ph sz="half" idx="2"/>
          </p:nvPr>
        </p:nvSpPr>
        <p:spPr>
          <a:xfrm>
            <a:off x="8289696" y="1608667"/>
            <a:ext cx="3421957" cy="4501127"/>
          </a:xfrm>
        </p:spPr>
        <p:txBody>
          <a:bodyPr>
            <a:noAutofit/>
          </a:bodyPr>
          <a:lstStyle/>
          <a:p>
            <a:pPr marL="0" indent="0">
              <a:buNone/>
            </a:pPr>
            <a:r>
              <a:rPr lang="en-US" sz="3600" dirty="0">
                <a:effectLst/>
                <a:ea typeface="Calibri" panose="020F0502020204030204" pitchFamily="34" charset="0"/>
              </a:rPr>
              <a:t>Yet…EHS home visitors reported that only </a:t>
            </a:r>
            <a:r>
              <a:rPr lang="en-US" sz="3600" b="1" u="sng" dirty="0">
                <a:effectLst/>
                <a:ea typeface="Calibri" panose="020F0502020204030204" pitchFamily="34" charset="0"/>
              </a:rPr>
              <a:t>20%</a:t>
            </a:r>
            <a:r>
              <a:rPr lang="en-US" sz="3600" dirty="0">
                <a:effectLst/>
                <a:ea typeface="Calibri" panose="020F0502020204030204" pitchFamily="34" charset="0"/>
              </a:rPr>
              <a:t> of families they served had a father participate in a recent home visit. </a:t>
            </a:r>
            <a:endParaRPr lang="en-US" sz="3600" dirty="0"/>
          </a:p>
        </p:txBody>
      </p:sp>
      <p:sp>
        <p:nvSpPr>
          <p:cNvPr id="3" name="TextBox 2">
            <a:extLst>
              <a:ext uri="{FF2B5EF4-FFF2-40B4-BE49-F238E27FC236}">
                <a16:creationId xmlns:a16="http://schemas.microsoft.com/office/drawing/2014/main" id="{763C7759-D0D6-3CA7-D180-DC5CA433B881}"/>
              </a:ext>
            </a:extLst>
          </p:cNvPr>
          <p:cNvSpPr txBox="1"/>
          <p:nvPr/>
        </p:nvSpPr>
        <p:spPr>
          <a:xfrm>
            <a:off x="1431757" y="4136615"/>
            <a:ext cx="2383723" cy="584775"/>
          </a:xfrm>
          <a:prstGeom prst="rect">
            <a:avLst/>
          </a:prstGeom>
          <a:noFill/>
        </p:spPr>
        <p:txBody>
          <a:bodyPr wrap="square" rtlCol="0">
            <a:spAutoFit/>
          </a:bodyPr>
          <a:lstStyle/>
          <a:p>
            <a:pPr algn="r"/>
            <a:r>
              <a:rPr lang="en-US" altLang="en-US" sz="1600" dirty="0">
                <a:solidFill>
                  <a:srgbClr val="FFFFFF"/>
                </a:solidFill>
                <a:latin typeface="+mn-lt"/>
                <a:ea typeface="Impact" charset="0"/>
                <a:cs typeface="Impact" charset="0"/>
              </a:rPr>
              <a:t>(</a:t>
            </a:r>
            <a:r>
              <a:rPr lang="en-US" altLang="en-US" sz="1600" i="1" dirty="0">
                <a:solidFill>
                  <a:srgbClr val="FFFFFF"/>
                </a:solidFill>
                <a:latin typeface="+mn-lt"/>
                <a:ea typeface="Impact" charset="0"/>
                <a:cs typeface="Impact" charset="0"/>
              </a:rPr>
              <a:t>Early Head Start; Schindler &amp; </a:t>
            </a:r>
            <a:r>
              <a:rPr lang="en-US" altLang="en-US" sz="1600" i="1" dirty="0" err="1">
                <a:solidFill>
                  <a:srgbClr val="FFFFFF"/>
                </a:solidFill>
                <a:latin typeface="+mn-lt"/>
                <a:ea typeface="Impact" charset="0"/>
                <a:cs typeface="Impact" charset="0"/>
              </a:rPr>
              <a:t>Granda</a:t>
            </a:r>
            <a:r>
              <a:rPr lang="en-US" altLang="en-US" sz="1600" i="1" dirty="0">
                <a:solidFill>
                  <a:srgbClr val="FFFFFF"/>
                </a:solidFill>
                <a:latin typeface="+mn-lt"/>
                <a:ea typeface="Impact" charset="0"/>
                <a:cs typeface="Impact" charset="0"/>
              </a:rPr>
              <a:t>, 2023)</a:t>
            </a:r>
            <a:endParaRPr lang="en-US" sz="1600" dirty="0"/>
          </a:p>
        </p:txBody>
      </p:sp>
    </p:spTree>
    <p:extLst>
      <p:ext uri="{BB962C8B-B14F-4D97-AF65-F5344CB8AC3E}">
        <p14:creationId xmlns:p14="http://schemas.microsoft.com/office/powerpoint/2010/main" val="304648564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CB2C7-A120-3CD7-24DF-B7E936631EF9}"/>
              </a:ext>
            </a:extLst>
          </p:cNvPr>
          <p:cNvSpPr>
            <a:spLocks noGrp="1"/>
          </p:cNvSpPr>
          <p:nvPr>
            <p:ph type="title"/>
          </p:nvPr>
        </p:nvSpPr>
        <p:spPr>
          <a:xfrm>
            <a:off x="922828" y="115897"/>
            <a:ext cx="10515600" cy="1131166"/>
          </a:xfrm>
        </p:spPr>
        <p:txBody>
          <a:bodyPr>
            <a:normAutofit fontScale="90000"/>
          </a:bodyPr>
          <a:lstStyle/>
          <a:p>
            <a:pPr algn="ctr"/>
            <a:r>
              <a:rPr lang="en-US" sz="4000" dirty="0"/>
              <a:t>Number of male caregivers served by HVSA has increased in recent years. </a:t>
            </a:r>
          </a:p>
        </p:txBody>
      </p:sp>
      <p:pic>
        <p:nvPicPr>
          <p:cNvPr id="11" name="Picture 10">
            <a:extLst>
              <a:ext uri="{FF2B5EF4-FFF2-40B4-BE49-F238E27FC236}">
                <a16:creationId xmlns:a16="http://schemas.microsoft.com/office/drawing/2014/main" id="{197692BB-2DAD-A0A4-B995-BC99E346A565}"/>
              </a:ext>
            </a:extLst>
          </p:cNvPr>
          <p:cNvPicPr>
            <a:picLocks noChangeAspect="1"/>
          </p:cNvPicPr>
          <p:nvPr/>
        </p:nvPicPr>
        <p:blipFill>
          <a:blip r:embed="rId3"/>
          <a:stretch>
            <a:fillRect/>
          </a:stretch>
        </p:blipFill>
        <p:spPr>
          <a:xfrm>
            <a:off x="464000" y="2716385"/>
            <a:ext cx="5716628" cy="2846151"/>
          </a:xfrm>
          <a:prstGeom prst="rect">
            <a:avLst/>
          </a:prstGeom>
        </p:spPr>
      </p:pic>
      <p:sp>
        <p:nvSpPr>
          <p:cNvPr id="15" name="TextBox 14">
            <a:extLst>
              <a:ext uri="{FF2B5EF4-FFF2-40B4-BE49-F238E27FC236}">
                <a16:creationId xmlns:a16="http://schemas.microsoft.com/office/drawing/2014/main" id="{60A03B6E-C662-2843-9823-7D50AACBA14E}"/>
              </a:ext>
            </a:extLst>
          </p:cNvPr>
          <p:cNvSpPr txBox="1"/>
          <p:nvPr/>
        </p:nvSpPr>
        <p:spPr>
          <a:xfrm>
            <a:off x="334141" y="1516057"/>
            <a:ext cx="597634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580"/>
                </a:solidFill>
                <a:effectLst/>
                <a:uLnTx/>
                <a:uFillTx/>
                <a:latin typeface="Calibri" panose="020F0502020204030204"/>
                <a:ea typeface="+mn-ea"/>
                <a:cs typeface="+mn-cs"/>
              </a:rPr>
              <a:t>Number of male caregivers served as enrolled participants, All HVSA, SFY20-SFY22</a:t>
            </a:r>
          </a:p>
        </p:txBody>
      </p:sp>
      <p:sp>
        <p:nvSpPr>
          <p:cNvPr id="18" name="TextBox 17">
            <a:extLst>
              <a:ext uri="{FF2B5EF4-FFF2-40B4-BE49-F238E27FC236}">
                <a16:creationId xmlns:a16="http://schemas.microsoft.com/office/drawing/2014/main" id="{FC9B8197-F59A-13A4-A29C-948060B5913D}"/>
              </a:ext>
            </a:extLst>
          </p:cNvPr>
          <p:cNvSpPr txBox="1"/>
          <p:nvPr/>
        </p:nvSpPr>
        <p:spPr>
          <a:xfrm>
            <a:off x="6259572" y="1516056"/>
            <a:ext cx="559828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580"/>
                </a:solidFill>
                <a:effectLst/>
                <a:uLnTx/>
                <a:uFillTx/>
                <a:latin typeface="Calibri" panose="020F0502020204030204"/>
                <a:ea typeface="+mn-ea"/>
                <a:cs typeface="+mn-cs"/>
              </a:rPr>
              <a:t>% of male caregivers served as enrolled participants, All HVSA, SFY20-SFY22</a:t>
            </a:r>
          </a:p>
        </p:txBody>
      </p:sp>
      <p:pic>
        <p:nvPicPr>
          <p:cNvPr id="20" name="Picture 19">
            <a:extLst>
              <a:ext uri="{FF2B5EF4-FFF2-40B4-BE49-F238E27FC236}">
                <a16:creationId xmlns:a16="http://schemas.microsoft.com/office/drawing/2014/main" id="{59432093-BFA0-E867-3AB3-327DDDCA9AC3}"/>
              </a:ext>
            </a:extLst>
          </p:cNvPr>
          <p:cNvPicPr>
            <a:picLocks noChangeAspect="1"/>
          </p:cNvPicPr>
          <p:nvPr/>
        </p:nvPicPr>
        <p:blipFill>
          <a:blip r:embed="rId4"/>
          <a:stretch>
            <a:fillRect/>
          </a:stretch>
        </p:blipFill>
        <p:spPr>
          <a:xfrm>
            <a:off x="6310486" y="2347053"/>
            <a:ext cx="5315913" cy="3217526"/>
          </a:xfrm>
          <a:prstGeom prst="rect">
            <a:avLst/>
          </a:prstGeom>
        </p:spPr>
      </p:pic>
    </p:spTree>
    <p:extLst>
      <p:ext uri="{BB962C8B-B14F-4D97-AF65-F5344CB8AC3E}">
        <p14:creationId xmlns:p14="http://schemas.microsoft.com/office/powerpoint/2010/main" val="349788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DC70A-7C73-D398-8358-B60AFE4B8944}"/>
              </a:ext>
            </a:extLst>
          </p:cNvPr>
          <p:cNvSpPr>
            <a:spLocks noGrp="1"/>
          </p:cNvSpPr>
          <p:nvPr>
            <p:ph type="title"/>
          </p:nvPr>
        </p:nvSpPr>
        <p:spPr/>
        <p:txBody>
          <a:bodyPr>
            <a:normAutofit fontScale="90000"/>
          </a:bodyPr>
          <a:lstStyle/>
          <a:p>
            <a:r>
              <a:rPr lang="en-US" dirty="0"/>
              <a:t>Father/Current Partner Participation in Home Visits, Pre-pandemic to Pandemic Year 3, HVSA NFP Programs </a:t>
            </a:r>
          </a:p>
        </p:txBody>
      </p:sp>
      <p:pic>
        <p:nvPicPr>
          <p:cNvPr id="9" name="Picture 8">
            <a:extLst>
              <a:ext uri="{FF2B5EF4-FFF2-40B4-BE49-F238E27FC236}">
                <a16:creationId xmlns:a16="http://schemas.microsoft.com/office/drawing/2014/main" id="{917F6DE9-2578-2336-19B6-76F4807FA818}"/>
              </a:ext>
            </a:extLst>
          </p:cNvPr>
          <p:cNvPicPr>
            <a:picLocks noChangeAspect="1"/>
          </p:cNvPicPr>
          <p:nvPr/>
        </p:nvPicPr>
        <p:blipFill>
          <a:blip r:embed="rId3"/>
          <a:stretch>
            <a:fillRect/>
          </a:stretch>
        </p:blipFill>
        <p:spPr>
          <a:xfrm>
            <a:off x="838200" y="1664158"/>
            <a:ext cx="6347755" cy="3757701"/>
          </a:xfrm>
          <a:prstGeom prst="rect">
            <a:avLst/>
          </a:prstGeom>
        </p:spPr>
      </p:pic>
      <p:sp>
        <p:nvSpPr>
          <p:cNvPr id="10" name="TextBox 9">
            <a:extLst>
              <a:ext uri="{FF2B5EF4-FFF2-40B4-BE49-F238E27FC236}">
                <a16:creationId xmlns:a16="http://schemas.microsoft.com/office/drawing/2014/main" id="{25C5D46D-E53D-D31E-4078-FA8678B2457A}"/>
              </a:ext>
            </a:extLst>
          </p:cNvPr>
          <p:cNvSpPr txBox="1"/>
          <p:nvPr/>
        </p:nvSpPr>
        <p:spPr>
          <a:xfrm>
            <a:off x="7734300" y="2019514"/>
            <a:ext cx="42672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580"/>
                </a:solidFill>
                <a:effectLst/>
                <a:uLnTx/>
                <a:uFillTx/>
                <a:latin typeface="Calibri" panose="020F0502020204030204"/>
                <a:ea typeface="+mn-ea"/>
                <a:cs typeface="+mn-cs"/>
              </a:rPr>
              <a:t>Father/partner participation in home visits decreased during the pandemic, which mirrored an increase in phone visits.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658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580"/>
                </a:solidFill>
                <a:effectLst/>
                <a:uLnTx/>
                <a:uFillTx/>
                <a:latin typeface="Calibri" panose="020F0502020204030204"/>
                <a:ea typeface="+mn-ea"/>
                <a:cs typeface="+mn-cs"/>
              </a:rPr>
              <a:t>Father/partner participation is now approaching pre-pandemic level.</a:t>
            </a:r>
          </a:p>
        </p:txBody>
      </p:sp>
    </p:spTree>
    <p:extLst>
      <p:ext uri="{BB962C8B-B14F-4D97-AF65-F5344CB8AC3E}">
        <p14:creationId xmlns:p14="http://schemas.microsoft.com/office/powerpoint/2010/main" val="756374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CDFEC7-B197-0226-4EFE-CCFBC7F15FDA}"/>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3700" kern="1200" dirty="0">
                <a:solidFill>
                  <a:schemeClr val="tx2"/>
                </a:solidFill>
                <a:latin typeface="+mj-lt"/>
                <a:ea typeface="+mj-ea"/>
                <a:cs typeface="+mj-cs"/>
              </a:rPr>
              <a:t>Facilitated Conversation with Home Visiting Pairs</a:t>
            </a:r>
          </a:p>
        </p:txBody>
      </p:sp>
      <p:pic>
        <p:nvPicPr>
          <p:cNvPr id="6" name="Graphic 5" descr="Chat">
            <a:extLst>
              <a:ext uri="{FF2B5EF4-FFF2-40B4-BE49-F238E27FC236}">
                <a16:creationId xmlns:a16="http://schemas.microsoft.com/office/drawing/2014/main" id="{820B2AB3-DBEE-8BE5-2A7E-AEAB523B03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95804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0F5CFE-3409-4027-8A7C-03AA1A34FDB3}"/>
              </a:ext>
            </a:extLst>
          </p:cNvPr>
          <p:cNvSpPr>
            <a:spLocks noGrp="1"/>
          </p:cNvSpPr>
          <p:nvPr>
            <p:ph type="title"/>
          </p:nvPr>
        </p:nvSpPr>
        <p:spPr>
          <a:xfrm>
            <a:off x="7085532" y="640080"/>
            <a:ext cx="4196932" cy="3566160"/>
          </a:xfrm>
        </p:spPr>
        <p:txBody>
          <a:bodyPr vert="horz" lIns="91440" tIns="45720" rIns="91440" bIns="45720" rtlCol="0" anchor="b">
            <a:normAutofit/>
          </a:bodyPr>
          <a:lstStyle/>
          <a:p>
            <a:r>
              <a:rPr lang="en-US" sz="5400"/>
              <a:t>Question and Answer</a:t>
            </a:r>
          </a:p>
        </p:txBody>
      </p:sp>
      <p:pic>
        <p:nvPicPr>
          <p:cNvPr id="4" name="Picture 3">
            <a:extLst>
              <a:ext uri="{FF2B5EF4-FFF2-40B4-BE49-F238E27FC236}">
                <a16:creationId xmlns:a16="http://schemas.microsoft.com/office/drawing/2014/main" id="{AAAC53D0-02DF-4934-B0E6-87773B5798E6}"/>
              </a:ext>
            </a:extLst>
          </p:cNvPr>
          <p:cNvPicPr>
            <a:picLocks noChangeAspect="1"/>
          </p:cNvPicPr>
          <p:nvPr/>
        </p:nvPicPr>
        <p:blipFill rotWithShape="1">
          <a:blip r:embed="rId2"/>
          <a:srcRect t="25273" r="3" b="14897"/>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22" name="sketchy line">
            <a:extLst>
              <a:ext uri="{FF2B5EF4-FFF2-40B4-BE49-F238E27FC236}">
                <a16:creationId xmlns:a16="http://schemas.microsoft.com/office/drawing/2014/main" id="{3F9B0603-37C5-4312-AE4D-A3D0154754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532"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02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6FACB3C-9069-4791-BC5C-0DB7CD19B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1F2038E-D777-4B76-81DD-DD13EE91B9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794612D-8FD6-49E2-A496-752B77B2ACC6}"/>
              </a:ext>
            </a:extLst>
          </p:cNvPr>
          <p:cNvSpPr>
            <a:spLocks noGrp="1"/>
          </p:cNvSpPr>
          <p:nvPr>
            <p:ph type="title"/>
          </p:nvPr>
        </p:nvSpPr>
        <p:spPr>
          <a:xfrm>
            <a:off x="804672" y="802955"/>
            <a:ext cx="4766330" cy="1454051"/>
          </a:xfrm>
        </p:spPr>
        <p:txBody>
          <a:bodyPr>
            <a:normAutofit/>
          </a:bodyPr>
          <a:lstStyle/>
          <a:p>
            <a:r>
              <a:rPr lang="en-US" sz="3100">
                <a:solidFill>
                  <a:schemeClr val="tx2"/>
                </a:solidFill>
              </a:rPr>
              <a:t>Effectively Engaging Fathers in Home Visiting Services to Support the Entire Family</a:t>
            </a:r>
          </a:p>
        </p:txBody>
      </p:sp>
      <p:sp>
        <p:nvSpPr>
          <p:cNvPr id="5" name="Subtitle 4">
            <a:extLst>
              <a:ext uri="{FF2B5EF4-FFF2-40B4-BE49-F238E27FC236}">
                <a16:creationId xmlns:a16="http://schemas.microsoft.com/office/drawing/2014/main" id="{1CEF91EA-74E0-40AB-8669-27533009E52D}"/>
              </a:ext>
            </a:extLst>
          </p:cNvPr>
          <p:cNvSpPr>
            <a:spLocks noGrp="1"/>
          </p:cNvSpPr>
          <p:nvPr>
            <p:ph idx="1"/>
          </p:nvPr>
        </p:nvSpPr>
        <p:spPr>
          <a:xfrm>
            <a:off x="804672" y="2421683"/>
            <a:ext cx="4765949" cy="3353476"/>
          </a:xfrm>
        </p:spPr>
        <p:txBody>
          <a:bodyPr anchor="t">
            <a:normAutofit/>
          </a:bodyPr>
          <a:lstStyle/>
          <a:p>
            <a:pPr marL="0" indent="0">
              <a:buNone/>
            </a:pPr>
            <a:r>
              <a:rPr lang="en-US" sz="1800">
                <a:solidFill>
                  <a:schemeClr val="tx2"/>
                </a:solidFill>
              </a:rPr>
              <a:t>Dad Allies Provider Learning Series Session</a:t>
            </a:r>
          </a:p>
          <a:p>
            <a:pPr marL="0" indent="0">
              <a:buNone/>
            </a:pPr>
            <a:r>
              <a:rPr lang="en-US" sz="1800">
                <a:solidFill>
                  <a:schemeClr val="tx2"/>
                </a:solidFill>
              </a:rPr>
              <a:t>February 16, 2023</a:t>
            </a:r>
          </a:p>
          <a:p>
            <a:pPr marL="0" indent="0">
              <a:buNone/>
            </a:pPr>
            <a:endParaRPr lang="en-US" sz="1800">
              <a:solidFill>
                <a:schemeClr val="tx2"/>
              </a:solidFill>
            </a:endParaRPr>
          </a:p>
        </p:txBody>
      </p:sp>
      <p:grpSp>
        <p:nvGrpSpPr>
          <p:cNvPr id="25" name="Group 24">
            <a:extLst>
              <a:ext uri="{FF2B5EF4-FFF2-40B4-BE49-F238E27FC236}">
                <a16:creationId xmlns:a16="http://schemas.microsoft.com/office/drawing/2014/main" id="{DD354807-230F-4402-B1B9-F733A8F1F19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6" name="Freeform: Shape 25">
              <a:extLst>
                <a:ext uri="{FF2B5EF4-FFF2-40B4-BE49-F238E27FC236}">
                  <a16:creationId xmlns:a16="http://schemas.microsoft.com/office/drawing/2014/main" id="{BF5A6F4A-CE87-4D5C-9382-8167967CE8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1023DD2-2E6F-4419-B404-80F08460B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C4A6C98-F96E-4587-B01F-A9B01BBFAD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A66409EC-9CC3-482A-A4A5-54ED092B3F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1AF21695-4BDA-4E4E-A28F-7DCA6CC816B1}"/>
              </a:ext>
            </a:extLst>
          </p:cNvPr>
          <p:cNvPicPr>
            <a:picLocks noChangeAspect="1"/>
          </p:cNvPicPr>
          <p:nvPr/>
        </p:nvPicPr>
        <p:blipFill>
          <a:blip r:embed="rId2"/>
          <a:stretch>
            <a:fillRect/>
          </a:stretch>
        </p:blipFill>
        <p:spPr>
          <a:xfrm>
            <a:off x="7708392" y="2281097"/>
            <a:ext cx="4142232" cy="3219350"/>
          </a:xfrm>
          <a:prstGeom prst="rect">
            <a:avLst/>
          </a:prstGeom>
        </p:spPr>
      </p:pic>
    </p:spTree>
    <p:extLst>
      <p:ext uri="{BB962C8B-B14F-4D97-AF65-F5344CB8AC3E}">
        <p14:creationId xmlns:p14="http://schemas.microsoft.com/office/powerpoint/2010/main" val="346381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baby&#10;&#10;Description automatically generated with medium confidence">
            <a:extLst>
              <a:ext uri="{FF2B5EF4-FFF2-40B4-BE49-F238E27FC236}">
                <a16:creationId xmlns:a16="http://schemas.microsoft.com/office/drawing/2014/main" id="{8C2E2E5A-F610-02AF-9265-3096E74A9F0F}"/>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r="6237"/>
          <a:stretch/>
        </p:blipFill>
        <p:spPr>
          <a:xfrm>
            <a:off x="1"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AEE315-0AF5-4773-8AEE-00FA457C0EEC}"/>
              </a:ext>
            </a:extLst>
          </p:cNvPr>
          <p:cNvSpPr>
            <a:spLocks noGrp="1"/>
          </p:cNvSpPr>
          <p:nvPr>
            <p:ph type="title"/>
          </p:nvPr>
        </p:nvSpPr>
        <p:spPr>
          <a:xfrm>
            <a:off x="7531610" y="365125"/>
            <a:ext cx="3822189" cy="1899912"/>
          </a:xfrm>
        </p:spPr>
        <p:txBody>
          <a:bodyPr>
            <a:normAutofit/>
          </a:bodyPr>
          <a:lstStyle/>
          <a:p>
            <a:r>
              <a:rPr lang="en-US" sz="4000"/>
              <a:t>Agenda</a:t>
            </a:r>
          </a:p>
        </p:txBody>
      </p:sp>
      <p:sp>
        <p:nvSpPr>
          <p:cNvPr id="3" name="Content Placeholder 2">
            <a:extLst>
              <a:ext uri="{FF2B5EF4-FFF2-40B4-BE49-F238E27FC236}">
                <a16:creationId xmlns:a16="http://schemas.microsoft.com/office/drawing/2014/main" id="{029E411C-E853-4735-813A-E507CF255C0D}"/>
              </a:ext>
            </a:extLst>
          </p:cNvPr>
          <p:cNvSpPr>
            <a:spLocks noGrp="1"/>
          </p:cNvSpPr>
          <p:nvPr>
            <p:ph idx="1"/>
          </p:nvPr>
        </p:nvSpPr>
        <p:spPr>
          <a:xfrm>
            <a:off x="7531610" y="2434201"/>
            <a:ext cx="3822189" cy="3742762"/>
          </a:xfrm>
        </p:spPr>
        <p:txBody>
          <a:bodyPr>
            <a:normAutofit/>
          </a:bodyPr>
          <a:lstStyle/>
          <a:p>
            <a:r>
              <a:rPr lang="en-US" sz="2000" dirty="0"/>
              <a:t>Introduction and Welcome </a:t>
            </a:r>
          </a:p>
          <a:p>
            <a:r>
              <a:rPr lang="en-US" sz="2000" dirty="0"/>
              <a:t>Overview</a:t>
            </a:r>
          </a:p>
          <a:p>
            <a:r>
              <a:rPr lang="en-US" sz="2000"/>
              <a:t>Facilitated Conversation with Home Visiting Pairs</a:t>
            </a:r>
          </a:p>
          <a:p>
            <a:r>
              <a:rPr lang="en-US" sz="2000" dirty="0"/>
              <a:t>Q&amp;A</a:t>
            </a:r>
          </a:p>
        </p:txBody>
      </p:sp>
    </p:spTree>
    <p:extLst>
      <p:ext uri="{BB962C8B-B14F-4D97-AF65-F5344CB8AC3E}">
        <p14:creationId xmlns:p14="http://schemas.microsoft.com/office/powerpoint/2010/main" val="302136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114CE-3B04-87F8-F6C1-478FAC268AB1}"/>
              </a:ext>
            </a:extLst>
          </p:cNvPr>
          <p:cNvSpPr>
            <a:spLocks noGrp="1"/>
          </p:cNvSpPr>
          <p:nvPr>
            <p:ph type="title"/>
          </p:nvPr>
        </p:nvSpPr>
        <p:spPr>
          <a:xfrm>
            <a:off x="686834" y="1153572"/>
            <a:ext cx="3200400" cy="4461163"/>
          </a:xfrm>
        </p:spPr>
        <p:txBody>
          <a:bodyPr>
            <a:normAutofit/>
          </a:bodyPr>
          <a:lstStyle/>
          <a:p>
            <a:r>
              <a:rPr lang="en-US">
                <a:solidFill>
                  <a:srgbClr val="FFFFFF"/>
                </a:solidFill>
              </a:rPr>
              <a:t>Definition of Home Visiting</a:t>
            </a:r>
          </a:p>
        </p:txBody>
      </p:sp>
      <p:sp>
        <p:nvSpPr>
          <p:cNvPr id="2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99E0368-36D5-5AC7-BF8A-C2F708A6EFF7}"/>
              </a:ext>
            </a:extLst>
          </p:cNvPr>
          <p:cNvSpPr>
            <a:spLocks noGrp="1"/>
          </p:cNvSpPr>
          <p:nvPr>
            <p:ph idx="1"/>
          </p:nvPr>
        </p:nvSpPr>
        <p:spPr>
          <a:xfrm>
            <a:off x="4447308" y="591344"/>
            <a:ext cx="6906491" cy="5585619"/>
          </a:xfrm>
        </p:spPr>
        <p:txBody>
          <a:bodyPr anchor="ctr">
            <a:normAutofit/>
          </a:bodyPr>
          <a:lstStyle/>
          <a:p>
            <a:pPr marL="0" indent="0">
              <a:buNone/>
            </a:pPr>
            <a:r>
              <a:rPr lang="en-US" b="0" i="0" dirty="0">
                <a:effectLst/>
                <a:latin typeface="Open Sans" panose="020B0606030504020204" pitchFamily="34" charset="0"/>
              </a:rPr>
              <a:t>“Home visiting programs are voluntary, family-focused services offered to expectant parents and families with new babies and young children to support the physical, social, and emotional health of your child.” </a:t>
            </a:r>
          </a:p>
          <a:p>
            <a:pPr marL="0" indent="0">
              <a:buNone/>
            </a:pPr>
            <a:r>
              <a:rPr lang="en-US" sz="1600" b="0" i="0" dirty="0">
                <a:effectLst/>
                <a:latin typeface="Open Sans" panose="020B0606030504020204" pitchFamily="34" charset="0"/>
              </a:rPr>
              <a:t>–Washington State Department of Children, Youth, and Families</a:t>
            </a:r>
            <a:endParaRPr lang="en-US" sz="1600" dirty="0"/>
          </a:p>
        </p:txBody>
      </p:sp>
    </p:spTree>
    <p:extLst>
      <p:ext uri="{BB962C8B-B14F-4D97-AF65-F5344CB8AC3E}">
        <p14:creationId xmlns:p14="http://schemas.microsoft.com/office/powerpoint/2010/main" val="1799348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p:cNvSpPr>
            <a:spLocks noGrp="1"/>
          </p:cNvSpPr>
          <p:nvPr>
            <p:ph type="title"/>
          </p:nvPr>
        </p:nvSpPr>
        <p:spPr>
          <a:xfrm>
            <a:off x="838200" y="365125"/>
            <a:ext cx="10515600" cy="1325563"/>
          </a:xfrm>
        </p:spPr>
        <p:txBody>
          <a:bodyPr>
            <a:normAutofit/>
          </a:bodyPr>
          <a:lstStyle/>
          <a:p>
            <a:r>
              <a:rPr lang="en-US" altLang="en-US" sz="5000">
                <a:latin typeface="Impact" charset="0"/>
                <a:ea typeface="Impact" charset="0"/>
                <a:cs typeface="Impact" charset="0"/>
              </a:rPr>
              <a:t>Why engage fathers in home visiting?</a:t>
            </a:r>
          </a:p>
        </p:txBody>
      </p:sp>
      <p:sp>
        <p:nvSpPr>
          <p:cNvPr id="1127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Content Placeholder 2"/>
          <p:cNvSpPr>
            <a:spLocks noGrp="1"/>
          </p:cNvSpPr>
          <p:nvPr>
            <p:ph idx="1"/>
          </p:nvPr>
        </p:nvSpPr>
        <p:spPr>
          <a:xfrm>
            <a:off x="838200" y="1929384"/>
            <a:ext cx="10515600" cy="4251960"/>
          </a:xfrm>
        </p:spPr>
        <p:txBody>
          <a:bodyPr>
            <a:normAutofit/>
          </a:bodyPr>
          <a:lstStyle/>
          <a:p>
            <a:pPr>
              <a:buClr>
                <a:schemeClr val="tx1"/>
              </a:buClr>
              <a:defRPr/>
            </a:pPr>
            <a:r>
              <a:rPr lang="en-US" sz="2200" i="0">
                <a:latin typeface="Gill Sans MT" charset="0"/>
                <a:ea typeface="Gill Sans MT" charset="0"/>
                <a:cs typeface="Gill Sans MT" charset="0"/>
              </a:rPr>
              <a:t>Fathers and </a:t>
            </a:r>
            <a:r>
              <a:rPr lang="en-US" sz="2200">
                <a:latin typeface="Gill Sans MT" charset="0"/>
                <a:ea typeface="Gill Sans MT" charset="0"/>
                <a:cs typeface="Gill Sans MT" charset="0"/>
              </a:rPr>
              <a:t>family </a:t>
            </a:r>
            <a:r>
              <a:rPr lang="en-US" sz="2200" i="0">
                <a:latin typeface="Gill Sans MT" charset="0"/>
                <a:ea typeface="Gill Sans MT" charset="0"/>
                <a:cs typeface="Gill Sans MT" charset="0"/>
              </a:rPr>
              <a:t>outcomes</a:t>
            </a:r>
          </a:p>
          <a:p>
            <a:pPr>
              <a:buClr>
                <a:schemeClr val="tx1"/>
              </a:buClr>
              <a:defRPr/>
            </a:pPr>
            <a:r>
              <a:rPr lang="en-US" sz="2200" i="0">
                <a:latin typeface="Gill Sans MT" charset="0"/>
                <a:ea typeface="Gill Sans MT" charset="0"/>
                <a:cs typeface="Gill Sans MT" charset="0"/>
              </a:rPr>
              <a:t>Importance of mother-father co-parenting relationship</a:t>
            </a:r>
          </a:p>
          <a:p>
            <a:pPr>
              <a:buClr>
                <a:schemeClr val="tx1"/>
              </a:buClr>
              <a:defRPr/>
            </a:pPr>
            <a:r>
              <a:rPr lang="en-US" sz="2200">
                <a:latin typeface="Gill Sans MT" charset="0"/>
                <a:ea typeface="Gill Sans MT" charset="0"/>
                <a:cs typeface="Gill Sans MT" charset="0"/>
              </a:rPr>
              <a:t>Growth and reach of home visitation</a:t>
            </a:r>
          </a:p>
          <a:p>
            <a:pPr>
              <a:buClr>
                <a:schemeClr val="tx1"/>
              </a:buClr>
              <a:defRPr/>
            </a:pPr>
            <a:r>
              <a:rPr lang="en-US" sz="2200">
                <a:latin typeface="Gill Sans MT" charset="0"/>
                <a:ea typeface="Gill Sans MT" charset="0"/>
                <a:cs typeface="Gill Sans MT" charset="0"/>
              </a:rPr>
              <a:t>Improved outcomes with father engagement</a:t>
            </a:r>
          </a:p>
        </p:txBody>
      </p:sp>
    </p:spTree>
    <p:extLst>
      <p:ext uri="{BB962C8B-B14F-4D97-AF65-F5344CB8AC3E}">
        <p14:creationId xmlns:p14="http://schemas.microsoft.com/office/powerpoint/2010/main" val="13418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1293201-FB42-46F5-BBA0-79C7F16EDCF3}"/>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Evidence-Supported HV and Fathers</a:t>
            </a:r>
          </a:p>
        </p:txBody>
      </p:sp>
      <p:sp>
        <p:nvSpPr>
          <p:cNvPr id="3" name="Content Placeholder 2">
            <a:extLst>
              <a:ext uri="{FF2B5EF4-FFF2-40B4-BE49-F238E27FC236}">
                <a16:creationId xmlns:a16="http://schemas.microsoft.com/office/drawing/2014/main" id="{45CA94CE-B478-44ED-979A-C6FF2BED25FF}"/>
              </a:ext>
            </a:extLst>
          </p:cNvPr>
          <p:cNvSpPr>
            <a:spLocks noGrp="1"/>
          </p:cNvSpPr>
          <p:nvPr>
            <p:ph idx="1"/>
          </p:nvPr>
        </p:nvSpPr>
        <p:spPr>
          <a:xfrm>
            <a:off x="838200" y="2586789"/>
            <a:ext cx="10515600" cy="3590174"/>
          </a:xfrm>
        </p:spPr>
        <p:txBody>
          <a:bodyPr>
            <a:normAutofit/>
          </a:bodyPr>
          <a:lstStyle/>
          <a:p>
            <a:r>
              <a:rPr lang="en-US" sz="2200" dirty="0"/>
              <a:t>Evidence-supported home visiting programs were initially designed for mothers and babies</a:t>
            </a:r>
          </a:p>
          <a:p>
            <a:r>
              <a:rPr lang="en-US" sz="2200" dirty="0"/>
              <a:t>Emerging interventions:</a:t>
            </a:r>
          </a:p>
          <a:p>
            <a:pPr lvl="1"/>
            <a:r>
              <a:rPr lang="en-US" sz="2200" dirty="0"/>
              <a:t>Dads Matter-Home Visiting (Dads Matter-HV)</a:t>
            </a:r>
          </a:p>
          <a:p>
            <a:pPr lvl="1"/>
            <a:r>
              <a:rPr lang="en-US" sz="2200" dirty="0"/>
              <a:t>Filming Interactions to Nurture Development (FIND-F)</a:t>
            </a:r>
          </a:p>
          <a:p>
            <a:pPr lvl="1"/>
            <a:r>
              <a:rPr lang="en-US" sz="2200" dirty="0"/>
              <a:t>Tennessee Dad Project</a:t>
            </a:r>
          </a:p>
          <a:p>
            <a:pPr lvl="1"/>
            <a:endParaRPr lang="en-US" sz="2200" dirty="0"/>
          </a:p>
          <a:p>
            <a:endParaRPr lang="en-US" sz="2200" dirty="0"/>
          </a:p>
        </p:txBody>
      </p:sp>
    </p:spTree>
    <p:extLst>
      <p:ext uri="{BB962C8B-B14F-4D97-AF65-F5344CB8AC3E}">
        <p14:creationId xmlns:p14="http://schemas.microsoft.com/office/powerpoint/2010/main" val="126348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person, child, child, baby&#10;&#10;Description automatically generated">
            <a:extLst>
              <a:ext uri="{FF2B5EF4-FFF2-40B4-BE49-F238E27FC236}">
                <a16:creationId xmlns:a16="http://schemas.microsoft.com/office/drawing/2014/main" id="{C706A05E-1F70-DC84-D6DD-2BB7808DA69D}"/>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t="11060" b="4671"/>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8" name="Title 1">
            <a:extLst>
              <a:ext uri="{FF2B5EF4-FFF2-40B4-BE49-F238E27FC236}">
                <a16:creationId xmlns:a16="http://schemas.microsoft.com/office/drawing/2014/main" id="{A9F46AE4-2679-7244-A68E-682E4361DA27}"/>
              </a:ext>
            </a:extLst>
          </p:cNvPr>
          <p:cNvSpPr txBox="1">
            <a:spLocks/>
          </p:cNvSpPr>
          <p:nvPr/>
        </p:nvSpPr>
        <p:spPr>
          <a:xfrm>
            <a:off x="709448" y="1913950"/>
            <a:ext cx="4204137" cy="1342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spc="300"/>
              <a:t>Survey of Home Visitors</a:t>
            </a:r>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C8B09DB-ABC6-8E40-8707-BE0ADA0EA10F}"/>
              </a:ext>
            </a:extLst>
          </p:cNvPr>
          <p:cNvSpPr>
            <a:spLocks noGrp="1"/>
          </p:cNvSpPr>
          <p:nvPr>
            <p:ph idx="1"/>
          </p:nvPr>
        </p:nvSpPr>
        <p:spPr>
          <a:xfrm>
            <a:off x="525516" y="3417573"/>
            <a:ext cx="4593021" cy="2619839"/>
          </a:xfrm>
        </p:spPr>
        <p:txBody>
          <a:bodyPr vert="horz" lIns="91440" tIns="45720" rIns="91440" bIns="45720" rtlCol="0" anchor="ctr">
            <a:normAutofit/>
          </a:bodyPr>
          <a:lstStyle/>
          <a:p>
            <a:r>
              <a:rPr lang="en-US" sz="1800" dirty="0"/>
              <a:t>Workers espouse generally positive attitudes and expectations about working with fathers and mothers together in home visiting, and yet rates of father engagement are low and inconsistent.</a:t>
            </a:r>
          </a:p>
        </p:txBody>
      </p:sp>
    </p:spTree>
    <p:extLst>
      <p:ext uri="{BB962C8B-B14F-4D97-AF65-F5344CB8AC3E}">
        <p14:creationId xmlns:p14="http://schemas.microsoft.com/office/powerpoint/2010/main" val="314530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27FF362-FC97-4BF5-949B-D4ADFA26E4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8" name="Title 1">
            <a:extLst>
              <a:ext uri="{FF2B5EF4-FFF2-40B4-BE49-F238E27FC236}">
                <a16:creationId xmlns:a16="http://schemas.microsoft.com/office/drawing/2014/main" id="{A9F46AE4-2679-7244-A68E-682E4361DA27}"/>
              </a:ext>
            </a:extLst>
          </p:cNvPr>
          <p:cNvSpPr txBox="1">
            <a:spLocks/>
          </p:cNvSpPr>
          <p:nvPr/>
        </p:nvSpPr>
        <p:spPr>
          <a:xfrm>
            <a:off x="841246" y="673770"/>
            <a:ext cx="3644489" cy="241448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kern="1200" spc="300">
                <a:solidFill>
                  <a:srgbClr val="FFFFFF"/>
                </a:solidFill>
                <a:latin typeface="+mj-lt"/>
                <a:ea typeface="+mj-ea"/>
                <a:cs typeface="+mj-cs"/>
              </a:rPr>
              <a:t>Survey of Home Visitors</a:t>
            </a:r>
          </a:p>
        </p:txBody>
      </p:sp>
      <p:sp>
        <p:nvSpPr>
          <p:cNvPr id="7" name="Content Placeholder 2">
            <a:extLst>
              <a:ext uri="{FF2B5EF4-FFF2-40B4-BE49-F238E27FC236}">
                <a16:creationId xmlns:a16="http://schemas.microsoft.com/office/drawing/2014/main" id="{9C8B09DB-ABC6-8E40-8707-BE0ADA0EA10F}"/>
              </a:ext>
            </a:extLst>
          </p:cNvPr>
          <p:cNvSpPr>
            <a:spLocks noGrp="1"/>
          </p:cNvSpPr>
          <p:nvPr>
            <p:ph idx="1"/>
          </p:nvPr>
        </p:nvSpPr>
        <p:spPr>
          <a:xfrm>
            <a:off x="6095999" y="882315"/>
            <a:ext cx="5254754" cy="5294647"/>
          </a:xfrm>
        </p:spPr>
        <p:txBody>
          <a:bodyPr vert="horz" lIns="91440" tIns="45720" rIns="91440" bIns="45720" rtlCol="0">
            <a:normAutofit/>
          </a:bodyPr>
          <a:lstStyle/>
          <a:p>
            <a:r>
              <a:rPr lang="en-US" sz="2200" dirty="0"/>
              <a:t>Home visitors say that:</a:t>
            </a:r>
          </a:p>
          <a:p>
            <a:pPr marL="0"/>
            <a:endParaRPr lang="en-US" sz="2200" dirty="0"/>
          </a:p>
          <a:p>
            <a:pPr lvl="3"/>
            <a:r>
              <a:rPr lang="en-US" sz="2200" dirty="0"/>
              <a:t>Lack of time</a:t>
            </a:r>
          </a:p>
          <a:p>
            <a:pPr lvl="3"/>
            <a:r>
              <a:rPr lang="en-US" sz="2200" dirty="0"/>
              <a:t>Perception that fathers do not want to participate</a:t>
            </a:r>
          </a:p>
          <a:p>
            <a:pPr lvl="3"/>
            <a:r>
              <a:rPr lang="en-US" sz="2200" dirty="0"/>
              <a:t>Lack of training</a:t>
            </a:r>
          </a:p>
          <a:p>
            <a:pPr lvl="3"/>
            <a:r>
              <a:rPr lang="en-US" sz="2200" dirty="0"/>
              <a:t>Worry that if they work with fathers, it will take away from their work with mothers</a:t>
            </a:r>
          </a:p>
          <a:p>
            <a:pPr lvl="3"/>
            <a:endParaRPr lang="en-US" sz="2200" dirty="0"/>
          </a:p>
          <a:p>
            <a:pPr marL="1143000" lvl="3" indent="0">
              <a:buNone/>
            </a:pPr>
            <a:r>
              <a:rPr lang="en-US" sz="2200" dirty="0"/>
              <a:t>….Prevents them from engaging fathers.</a:t>
            </a:r>
          </a:p>
        </p:txBody>
      </p:sp>
    </p:spTree>
    <p:extLst>
      <p:ext uri="{BB962C8B-B14F-4D97-AF65-F5344CB8AC3E}">
        <p14:creationId xmlns:p14="http://schemas.microsoft.com/office/powerpoint/2010/main" val="899835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ADE11-525A-4272-4F9A-59D5BA2697C8}"/>
              </a:ext>
            </a:extLst>
          </p:cNvPr>
          <p:cNvSpPr>
            <a:spLocks noGrp="1"/>
          </p:cNvSpPr>
          <p:nvPr>
            <p:ph type="title"/>
          </p:nvPr>
        </p:nvSpPr>
        <p:spPr>
          <a:xfrm>
            <a:off x="4654296" y="329184"/>
            <a:ext cx="6894576" cy="1783080"/>
          </a:xfrm>
        </p:spPr>
        <p:txBody>
          <a:bodyPr anchor="b">
            <a:normAutofit/>
          </a:bodyPr>
          <a:lstStyle/>
          <a:p>
            <a:r>
              <a:rPr lang="en-US" sz="5400" dirty="0"/>
              <a:t>Results from a Recent Scoping Review</a:t>
            </a:r>
          </a:p>
        </p:txBody>
      </p:sp>
      <p:pic>
        <p:nvPicPr>
          <p:cNvPr id="6" name="Picture 5" descr="A picture containing tree&#10;&#10;Description automatically generated">
            <a:extLst>
              <a:ext uri="{FF2B5EF4-FFF2-40B4-BE49-F238E27FC236}">
                <a16:creationId xmlns:a16="http://schemas.microsoft.com/office/drawing/2014/main" id="{702D1FAD-E72B-F1BE-9346-10E4B1C12D85}"/>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31064" r="29492"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2D0DBF-829F-DE9D-AD00-41D47583A760}"/>
              </a:ext>
            </a:extLst>
          </p:cNvPr>
          <p:cNvSpPr>
            <a:spLocks noGrp="1"/>
          </p:cNvSpPr>
          <p:nvPr>
            <p:ph idx="1"/>
          </p:nvPr>
        </p:nvSpPr>
        <p:spPr>
          <a:xfrm>
            <a:off x="4654296" y="2706624"/>
            <a:ext cx="6894576" cy="3483864"/>
          </a:xfrm>
        </p:spPr>
        <p:txBody>
          <a:bodyPr>
            <a:normAutofit/>
          </a:bodyPr>
          <a:lstStyle/>
          <a:p>
            <a:r>
              <a:rPr lang="en-US" sz="2200"/>
              <a:t>No clear/consistent evidence on how fathers’ or home visitors’ characteristics relate to engagement in home visiting services</a:t>
            </a:r>
          </a:p>
          <a:p>
            <a:r>
              <a:rPr lang="en-US" sz="2200"/>
              <a:t>Fathers' perception of their role in the family and services relates to their engagement</a:t>
            </a:r>
          </a:p>
          <a:p>
            <a:r>
              <a:rPr lang="en-US" sz="2200"/>
              <a:t>Purposeful inclusion of fathers matters</a:t>
            </a:r>
          </a:p>
          <a:p>
            <a:r>
              <a:rPr lang="en-US" sz="2200"/>
              <a:t>The relationship quality between the home visitor and father is important</a:t>
            </a:r>
          </a:p>
          <a:p>
            <a:r>
              <a:rPr lang="en-US" sz="2200"/>
              <a:t>Relatively simple strategies work</a:t>
            </a:r>
          </a:p>
        </p:txBody>
      </p:sp>
    </p:spTree>
    <p:extLst>
      <p:ext uri="{BB962C8B-B14F-4D97-AF65-F5344CB8AC3E}">
        <p14:creationId xmlns:p14="http://schemas.microsoft.com/office/powerpoint/2010/main" val="8168384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DCYF 2019 Branding">
      <a:dk1>
        <a:srgbClr val="006580"/>
      </a:dk1>
      <a:lt1>
        <a:sysClr val="window" lastClr="FFFFFF"/>
      </a:lt1>
      <a:dk2>
        <a:srgbClr val="006580"/>
      </a:dk2>
      <a:lt2>
        <a:srgbClr val="70B0BD"/>
      </a:lt2>
      <a:accent1>
        <a:srgbClr val="E64B38"/>
      </a:accent1>
      <a:accent2>
        <a:srgbClr val="F5B335"/>
      </a:accent2>
      <a:accent3>
        <a:srgbClr val="D3D655"/>
      </a:accent3>
      <a:accent4>
        <a:srgbClr val="F5B335"/>
      </a:accent4>
      <a:accent5>
        <a:srgbClr val="70B0BD"/>
      </a:accent5>
      <a:accent6>
        <a:srgbClr val="863399"/>
      </a:accent6>
      <a:hlink>
        <a:srgbClr val="008398"/>
      </a:hlink>
      <a:folHlink>
        <a:srgbClr val="70B0B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TotalTime>
  <Words>1413</Words>
  <Application>Microsoft Office PowerPoint</Application>
  <PresentationFormat>Widescreen</PresentationFormat>
  <Paragraphs>122</Paragraphs>
  <Slides>15</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ＭＳ Ｐゴシック</vt:lpstr>
      <vt:lpstr>Arial</vt:lpstr>
      <vt:lpstr>Batang</vt:lpstr>
      <vt:lpstr>Calibri</vt:lpstr>
      <vt:lpstr>Calibri Light</vt:lpstr>
      <vt:lpstr>Gill Sans MT</vt:lpstr>
      <vt:lpstr>Impact</vt:lpstr>
      <vt:lpstr>Open Sans</vt:lpstr>
      <vt:lpstr>Times New Roman</vt:lpstr>
      <vt:lpstr>Office Theme</vt:lpstr>
      <vt:lpstr>1_Office Theme</vt:lpstr>
      <vt:lpstr>Welcome to the Dad Allies Learning Series </vt:lpstr>
      <vt:lpstr>Effectively Engaging Fathers in Home Visiting Services to Support the Entire Family</vt:lpstr>
      <vt:lpstr>Agenda</vt:lpstr>
      <vt:lpstr>Definition of Home Visiting</vt:lpstr>
      <vt:lpstr>Why engage fathers in home visiting?</vt:lpstr>
      <vt:lpstr>Evidence-Supported HV and Fathers</vt:lpstr>
      <vt:lpstr>PowerPoint Presentation</vt:lpstr>
      <vt:lpstr>PowerPoint Presentation</vt:lpstr>
      <vt:lpstr>Results from a Recent Scoping Review</vt:lpstr>
      <vt:lpstr>HOME VISITING FATHER ENGAGEMENT STRATEGIES</vt:lpstr>
      <vt:lpstr>Engaging Fathers Nationally:  A Missed Opportunity </vt:lpstr>
      <vt:lpstr>Number of male caregivers served by HVSA has increased in recent years. </vt:lpstr>
      <vt:lpstr>Father/Current Partner Participation in Home Visits, Pre-pandemic to Pandemic Year 3, HVSA NFP Programs </vt:lpstr>
      <vt:lpstr>Facilitated Conversation with Home Visiting Pairs</vt:lpstr>
      <vt:lpstr>Question and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Fathers Matter in Home Visiting</dc:title>
  <dc:creator>Jenn Bellamy</dc:creator>
  <cp:lastModifiedBy>Stone, Anne (DSHS/ESA/OAS)</cp:lastModifiedBy>
  <cp:revision>10</cp:revision>
  <dcterms:created xsi:type="dcterms:W3CDTF">2021-10-26T19:54:15Z</dcterms:created>
  <dcterms:modified xsi:type="dcterms:W3CDTF">2023-02-16T17:32:39Z</dcterms:modified>
</cp:coreProperties>
</file>